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407" r:id="rId1"/>
    <p:sldMasterId id="2147484457" r:id="rId2"/>
    <p:sldMasterId id="2147484476" r:id="rId3"/>
  </p:sldMasterIdLst>
  <p:notesMasterIdLst>
    <p:notesMasterId r:id="rId49"/>
  </p:notesMasterIdLst>
  <p:handoutMasterIdLst>
    <p:handoutMasterId r:id="rId50"/>
  </p:handoutMasterIdLst>
  <p:sldIdLst>
    <p:sldId id="313" r:id="rId4"/>
    <p:sldId id="314" r:id="rId5"/>
    <p:sldId id="465" r:id="rId6"/>
    <p:sldId id="387" r:id="rId7"/>
    <p:sldId id="409" r:id="rId8"/>
    <p:sldId id="411" r:id="rId9"/>
    <p:sldId id="392" r:id="rId10"/>
    <p:sldId id="412" r:id="rId11"/>
    <p:sldId id="415" r:id="rId12"/>
    <p:sldId id="400" r:id="rId13"/>
    <p:sldId id="401" r:id="rId14"/>
    <p:sldId id="416" r:id="rId15"/>
    <p:sldId id="466" r:id="rId16"/>
    <p:sldId id="459" r:id="rId17"/>
    <p:sldId id="458" r:id="rId18"/>
    <p:sldId id="389" r:id="rId19"/>
    <p:sldId id="417" r:id="rId20"/>
    <p:sldId id="462" r:id="rId21"/>
    <p:sldId id="472" r:id="rId22"/>
    <p:sldId id="473" r:id="rId23"/>
    <p:sldId id="474" r:id="rId24"/>
    <p:sldId id="475" r:id="rId25"/>
    <p:sldId id="476" r:id="rId26"/>
    <p:sldId id="477" r:id="rId27"/>
    <p:sldId id="420" r:id="rId28"/>
    <p:sldId id="421" r:id="rId29"/>
    <p:sldId id="422" r:id="rId30"/>
    <p:sldId id="467" r:id="rId31"/>
    <p:sldId id="429" r:id="rId32"/>
    <p:sldId id="390" r:id="rId33"/>
    <p:sldId id="471" r:id="rId34"/>
    <p:sldId id="470" r:id="rId35"/>
    <p:sldId id="443" r:id="rId36"/>
    <p:sldId id="444" r:id="rId37"/>
    <p:sldId id="464" r:id="rId38"/>
    <p:sldId id="469" r:id="rId39"/>
    <p:sldId id="446" r:id="rId40"/>
    <p:sldId id="449" r:id="rId41"/>
    <p:sldId id="463" r:id="rId42"/>
    <p:sldId id="451" r:id="rId43"/>
    <p:sldId id="452" r:id="rId44"/>
    <p:sldId id="453" r:id="rId45"/>
    <p:sldId id="454" r:id="rId46"/>
    <p:sldId id="478" r:id="rId47"/>
    <p:sldId id="291"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
          <p15:clr>
            <a:srgbClr val="A4A3A4"/>
          </p15:clr>
        </p15:guide>
        <p15:guide id="2" orient="horz" pos="2835">
          <p15:clr>
            <a:srgbClr val="A4A3A4"/>
          </p15:clr>
        </p15:guide>
        <p15:guide id="3" orient="horz" pos="769">
          <p15:clr>
            <a:srgbClr val="A4A3A4"/>
          </p15:clr>
        </p15:guide>
        <p15:guide id="4" orient="horz" pos="1153">
          <p15:clr>
            <a:srgbClr val="A4A3A4"/>
          </p15:clr>
        </p15:guide>
        <p15:guide id="5" orient="horz" pos="1812">
          <p15:clr>
            <a:srgbClr val="A4A3A4"/>
          </p15:clr>
        </p15:guide>
        <p15:guide id="6" orient="horz" pos="2562">
          <p15:clr>
            <a:srgbClr val="A4A3A4"/>
          </p15:clr>
        </p15:guide>
        <p15:guide id="7" orient="horz" pos="1906">
          <p15:clr>
            <a:srgbClr val="A4A3A4"/>
          </p15:clr>
        </p15:guide>
        <p15:guide id="8" orient="horz" pos="1054">
          <p15:clr>
            <a:srgbClr val="A4A3A4"/>
          </p15:clr>
        </p15:guide>
        <p15:guide id="9" pos="288">
          <p15:clr>
            <a:srgbClr val="A4A3A4"/>
          </p15:clr>
        </p15:guide>
        <p15:guide id="10" pos="5472">
          <p15:clr>
            <a:srgbClr val="A4A3A4"/>
          </p15:clr>
        </p15:guide>
        <p15:guide id="11" pos="1700">
          <p15:clr>
            <a:srgbClr val="A4A3A4"/>
          </p15:clr>
        </p15:guide>
        <p15:guide id="12" pos="3207">
          <p15:clr>
            <a:srgbClr val="A4A3A4"/>
          </p15:clr>
        </p15:guide>
        <p15:guide id="13" pos="4715">
          <p15:clr>
            <a:srgbClr val="A4A3A4"/>
          </p15:clr>
        </p15:guide>
        <p15:guide id="14" pos="1795">
          <p15:clr>
            <a:srgbClr val="A4A3A4"/>
          </p15:clr>
        </p15:guide>
        <p15:guide id="15" pos="3307">
          <p15:clr>
            <a:srgbClr val="A4A3A4"/>
          </p15:clr>
        </p15:guide>
        <p15:guide id="16" pos="4814">
          <p15:clr>
            <a:srgbClr val="A4A3A4"/>
          </p15:clr>
        </p15:guide>
        <p15:guide id="17" pos="2451">
          <p15:clr>
            <a:srgbClr val="A4A3A4"/>
          </p15:clr>
        </p15:guide>
        <p15:guide id="18" pos="2554">
          <p15:clr>
            <a:srgbClr val="A4A3A4"/>
          </p15:clr>
        </p15:guide>
        <p15:guide id="19" pos="942">
          <p15:clr>
            <a:srgbClr val="A4A3A4"/>
          </p15:clr>
        </p15:guide>
        <p15:guide id="20" pos="1042">
          <p15:clr>
            <a:srgbClr val="A4A3A4"/>
          </p15:clr>
        </p15:guide>
        <p15:guide id="21" pos="3965">
          <p15:clr>
            <a:srgbClr val="A4A3A4"/>
          </p15:clr>
        </p15:guide>
        <p15:guide id="22" pos="40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 Miles" initials="R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DEF"/>
    <a:srgbClr val="6FD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83" autoAdjust="0"/>
    <p:restoredTop sz="65767" autoAdjust="0"/>
  </p:normalViewPr>
  <p:slideViewPr>
    <p:cSldViewPr snapToGrid="0">
      <p:cViewPr varScale="1">
        <p:scale>
          <a:sx n="51" d="100"/>
          <a:sy n="51" d="100"/>
        </p:scale>
        <p:origin x="102" y="258"/>
      </p:cViewPr>
      <p:guideLst>
        <p:guide orient="horz" pos="294"/>
        <p:guide orient="horz" pos="2835"/>
        <p:guide orient="horz" pos="769"/>
        <p:guide orient="horz" pos="1153"/>
        <p:guide orient="horz" pos="1812"/>
        <p:guide orient="horz" pos="2562"/>
        <p:guide orient="horz" pos="1906"/>
        <p:guide orient="horz" pos="1054"/>
        <p:guide pos="288"/>
        <p:guide pos="5472"/>
        <p:guide pos="1700"/>
        <p:guide pos="3207"/>
        <p:guide pos="4715"/>
        <p:guide pos="1795"/>
        <p:guide pos="3307"/>
        <p:guide pos="4814"/>
        <p:guide pos="2451"/>
        <p:guide pos="2554"/>
        <p:guide pos="942"/>
        <p:guide pos="1042"/>
        <p:guide pos="3965"/>
        <p:guide pos="4061"/>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2376" y="-108"/>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DF3284-5CED-4372-997B-A2DB9FEB5F36}" type="datetimeFigureOut">
              <a:rPr lang="en-US" smtClean="0"/>
              <a:t>11/15/2012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07429C-3E65-48FF-BF64-25C511DAE822}" type="slidenum">
              <a:rPr lang="en-US" smtClean="0"/>
              <a:t>‹#›</a:t>
            </a:fld>
            <a:endParaRPr lang="en-US"/>
          </a:p>
        </p:txBody>
      </p:sp>
    </p:spTree>
    <p:extLst>
      <p:ext uri="{BB962C8B-B14F-4D97-AF65-F5344CB8AC3E}">
        <p14:creationId xmlns:p14="http://schemas.microsoft.com/office/powerpoint/2010/main" val="2655152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4F01F-7F76-4F9A-9CC8-4847A2F5E179}" type="datetimeFigureOut">
              <a:rPr lang="en-US" smtClean="0"/>
              <a:t>11/15/2012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C1CF0-316C-4904-A0F9-3EEDE72BDC86}" type="slidenum">
              <a:rPr lang="en-US" smtClean="0"/>
              <a:t>‹#›</a:t>
            </a:fld>
            <a:endParaRPr lang="en-US"/>
          </a:p>
        </p:txBody>
      </p:sp>
    </p:spTree>
    <p:extLst>
      <p:ext uri="{BB962C8B-B14F-4D97-AF65-F5344CB8AC3E}">
        <p14:creationId xmlns:p14="http://schemas.microsoft.com/office/powerpoint/2010/main" val="212609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k:@MSITStore:C:\Users\mashapir\Desktop\Windows%20Phone%208%20Developer%20Documentation.chm::/html/355242dc-875e-fae0-fcbf-842fb0e651ef.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1</a:t>
            </a:fld>
            <a:endParaRPr lang="en-US"/>
          </a:p>
        </p:txBody>
      </p:sp>
    </p:spTree>
    <p:extLst>
      <p:ext uri="{BB962C8B-B14F-4D97-AF65-F5344CB8AC3E}">
        <p14:creationId xmlns:p14="http://schemas.microsoft.com/office/powerpoint/2010/main" val="392650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a:lnSpc>
                <a:spcPct val="115000"/>
              </a:lnSpc>
              <a:spcBef>
                <a:spcPts val="1000"/>
              </a:spcBef>
            </a:pPr>
            <a:r>
              <a:rPr lang="en-US" sz="1400" dirty="0" smtClean="0">
                <a:ea typeface="Calibri"/>
                <a:cs typeface="Times New Roman"/>
              </a:rPr>
              <a:t>Let’s take a quick look</a:t>
            </a:r>
            <a:r>
              <a:rPr lang="en-US" sz="1400" baseline="0" dirty="0" smtClean="0">
                <a:ea typeface="Calibri"/>
                <a:cs typeface="Times New Roman"/>
              </a:rPr>
              <a:t> at the new mapping UI that we have in Windos Phone 8. We’ll need to remember 3 new namespaces for that UI, seen here. These namespaces are for things like the Map, the </a:t>
            </a:r>
            <a:r>
              <a:rPr lang="en-US" sz="1400" baseline="0" dirty="0" err="1" smtClean="0">
                <a:ea typeface="Calibri"/>
                <a:cs typeface="Times New Roman"/>
              </a:rPr>
              <a:t>MapLayers</a:t>
            </a:r>
            <a:r>
              <a:rPr lang="en-US" sz="1400" baseline="0" dirty="0" smtClean="0">
                <a:ea typeface="Calibri"/>
                <a:cs typeface="Times New Roman"/>
              </a:rPr>
              <a:t> and Shapes as well as the ability to query for routes on our map.</a:t>
            </a:r>
            <a:endParaRPr lang="en-US" sz="1400" dirty="0">
              <a:ea typeface="Calibri"/>
              <a:cs typeface="Times New Roman"/>
            </a:endParaRPr>
          </a:p>
        </p:txBody>
      </p:sp>
    </p:spTree>
    <p:extLst>
      <p:ext uri="{BB962C8B-B14F-4D97-AF65-F5344CB8AC3E}">
        <p14:creationId xmlns:p14="http://schemas.microsoft.com/office/powerpoint/2010/main" val="152989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a:t>
            </a:r>
            <a:r>
              <a:rPr lang="en-US" baseline="0" dirty="0" smtClean="0"/>
              <a:t> map to our </a:t>
            </a:r>
            <a:r>
              <a:rPr lang="en-US" baseline="0" dirty="0" err="1" smtClean="0"/>
              <a:t>applicatuin</a:t>
            </a:r>
            <a:r>
              <a:rPr lang="en-US" baseline="0" dirty="0" smtClean="0"/>
              <a:t> is as simple as can be. We can either add a map using the “Map” control in XAML or in code. Anyone familiar with Windows phone will probably laugh at how easy this is, especially compared to the Bing map controls in Windows Phone 7. Once we have our control, the user can interact with it just as they would with any map control. It </a:t>
            </a:r>
            <a:r>
              <a:rPr lang="en-US" baseline="0" dirty="0" err="1" smtClean="0"/>
              <a:t>suoports</a:t>
            </a:r>
            <a:r>
              <a:rPr lang="en-US" baseline="0" dirty="0" smtClean="0"/>
              <a:t> the full set of multi-touch features, allowing users the same fluid functionality that they are accustomed to in the normal mapping UI.</a:t>
            </a:r>
          </a:p>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11</a:t>
            </a:fld>
            <a:endParaRPr lang="en-US"/>
          </a:p>
        </p:txBody>
      </p:sp>
    </p:spTree>
    <p:extLst>
      <p:ext uri="{BB962C8B-B14F-4D97-AF65-F5344CB8AC3E}">
        <p14:creationId xmlns:p14="http://schemas.microsoft.com/office/powerpoint/2010/main" val="233170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for</a:t>
            </a:r>
            <a:r>
              <a:rPr lang="en-GB" baseline="0" dirty="0" smtClean="0"/>
              <a:t> whatever reason, we feel that it is best for the user to use the native mapping application, we can very easily accommodate </a:t>
            </a:r>
            <a:r>
              <a:rPr lang="en-GB" baseline="0" dirty="0" err="1" smtClean="0"/>
              <a:t>tht</a:t>
            </a:r>
            <a:r>
              <a:rPr lang="en-GB" baseline="0" dirty="0" smtClean="0"/>
              <a:t>. </a:t>
            </a:r>
            <a:r>
              <a:rPr lang="en-GB" dirty="0" smtClean="0"/>
              <a:t>The Maps task launches the Maps application</a:t>
            </a:r>
            <a:r>
              <a:rPr lang="en-GB" baseline="0" dirty="0" smtClean="0"/>
              <a:t> </a:t>
            </a:r>
            <a:r>
              <a:rPr lang="en-GB" baseline="0" dirty="0" err="1" smtClean="0"/>
              <a:t>wih</a:t>
            </a:r>
            <a:r>
              <a:rPr lang="en-GB" baseline="0" dirty="0" smtClean="0"/>
              <a:t> some very simple and helpful parameters.</a:t>
            </a:r>
            <a:r>
              <a:rPr lang="en-GB" dirty="0" smtClean="0"/>
              <a:t> You can provide a search string that is used to find and mark locations on the map</a:t>
            </a:r>
            <a:r>
              <a:rPr lang="en-GB" baseline="0" dirty="0" smtClean="0"/>
              <a:t> or </a:t>
            </a:r>
            <a:r>
              <a:rPr lang="en-GB" baseline="0" dirty="0" err="1" smtClean="0"/>
              <a:t>wef</a:t>
            </a:r>
            <a:r>
              <a:rPr lang="en-GB" dirty="0" smtClean="0"/>
              <a:t> can optionally specify a </a:t>
            </a:r>
            <a:r>
              <a:rPr lang="en-GB" dirty="0" err="1" smtClean="0"/>
              <a:t>center</a:t>
            </a:r>
            <a:r>
              <a:rPr lang="en-GB" dirty="0" smtClean="0"/>
              <a:t> point for the map that appears. If you do not specify the </a:t>
            </a:r>
            <a:r>
              <a:rPr lang="en-GB" dirty="0" err="1" smtClean="0"/>
              <a:t>center</a:t>
            </a:r>
            <a:r>
              <a:rPr lang="en-GB" dirty="0" smtClean="0"/>
              <a:t>, the user’s current location is used as the </a:t>
            </a:r>
            <a:r>
              <a:rPr lang="en-GB" dirty="0" err="1" smtClean="0"/>
              <a:t>center</a:t>
            </a:r>
            <a:r>
              <a:rPr lang="en-GB" dirty="0" smtClean="0"/>
              <a:t>. You can also specify the zoom level to use initially when the map appears.</a:t>
            </a:r>
          </a:p>
          <a:p>
            <a:endParaRPr lang="en-GB" dirty="0" smtClean="0"/>
          </a:p>
          <a:p>
            <a:r>
              <a:rPr lang="en-GB" dirty="0" smtClean="0"/>
              <a:t>By using Launchers, you help provide a consistent user experience throughout the Windows Phone platform.</a:t>
            </a:r>
          </a:p>
          <a:p>
            <a:endParaRPr lang="en-GB" dirty="0" smtClean="0"/>
          </a:p>
          <a:p>
            <a:r>
              <a:rPr lang="en-GB" dirty="0" err="1" smtClean="0"/>
              <a:t>MapsDirection</a:t>
            </a:r>
            <a:r>
              <a:rPr lang="en-GB" baseline="0" dirty="0" err="1" smtClean="0"/>
              <a:t>Task</a:t>
            </a:r>
            <a:endParaRPr lang="en-GB" dirty="0" smtClean="0"/>
          </a:p>
          <a:p>
            <a:r>
              <a:rPr lang="en-GB" dirty="0" smtClean="0"/>
              <a:t>If you do not specify one of Start or End it defaults missing parameter to your current location</a:t>
            </a:r>
          </a:p>
          <a:p>
            <a:r>
              <a:rPr lang="en-GB" dirty="0" smtClean="0"/>
              <a:t>Can also specify only the name of a location (but no coordinate) and it will automatically do a geocoding service lookup and display a selection list if multiple matches</a:t>
            </a:r>
          </a:p>
          <a:p>
            <a:endParaRPr lang="en-GB" dirty="0" smtClean="0"/>
          </a:p>
          <a:p>
            <a:r>
              <a:rPr lang="en-GB" dirty="0" err="1" smtClean="0"/>
              <a:t>MapsDownloaderTask</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Use the map downloader task to enable users to download map data for offline use. The task launches the Maps settings application which allows the user to select a region of map data to download.</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12</a:t>
            </a:fld>
            <a:endParaRPr lang="en-US"/>
          </a:p>
        </p:txBody>
      </p:sp>
    </p:spTree>
    <p:extLst>
      <p:ext uri="{BB962C8B-B14F-4D97-AF65-F5344CB8AC3E}">
        <p14:creationId xmlns:p14="http://schemas.microsoft.com/office/powerpoint/2010/main" val="263258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want to mention this quickly because it is one of my favourite features in Windows Phone 8. When we download a map to our phone, we can see that map both in the native code and inside our application. We require no network connectivity to find our own location. </a:t>
            </a:r>
          </a:p>
          <a:p>
            <a:endParaRPr lang="en-GB" baseline="0" dirty="0" smtClean="0"/>
          </a:p>
          <a:p>
            <a:r>
              <a:rPr lang="en-GB" baseline="0" dirty="0" smtClean="0"/>
              <a:t>Not only that, but can run a </a:t>
            </a:r>
            <a:r>
              <a:rPr lang="en-GB" baseline="0" dirty="0" err="1" smtClean="0"/>
              <a:t>RouteQuery</a:t>
            </a:r>
            <a:r>
              <a:rPr lang="en-GB" baseline="0" dirty="0" smtClean="0"/>
              <a:t> to fine a route between 2 or more points and, because we have the map downloaded, this query can run offline. So when we travel or we’re hiking, we can still use the map, find our way around and navigate in our application with ease.</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13</a:t>
            </a:fld>
            <a:endParaRPr lang="en-US"/>
          </a:p>
        </p:txBody>
      </p:sp>
    </p:spTree>
    <p:extLst>
      <p:ext uri="{BB962C8B-B14F-4D97-AF65-F5344CB8AC3E}">
        <p14:creationId xmlns:p14="http://schemas.microsoft.com/office/powerpoint/2010/main" val="382609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a:t>
            </a:r>
            <a:r>
              <a:rPr lang="en-US" dirty="0" err="1" smtClean="0"/>
              <a:t>opn</a:t>
            </a:r>
            <a:r>
              <a:rPr lang="en-US" baseline="0" dirty="0" smtClean="0"/>
              <a:t> up Visual Studio and show the code we would use to do this. Unfortunately, due to limitations in the emulator, I’m not going to be able to effectively demonstrate these capabilities.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14</a:t>
            </a:fld>
            <a:endParaRPr lang="en-US"/>
          </a:p>
        </p:txBody>
      </p:sp>
    </p:spTree>
    <p:extLst>
      <p:ext uri="{BB962C8B-B14F-4D97-AF65-F5344CB8AC3E}">
        <p14:creationId xmlns:p14="http://schemas.microsoft.com/office/powerpoint/2010/main" val="403807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new and exciting in Windows Phone 8 sensors are NFC and Bluetooth. I can hear you saying “Wait, didn’t Windows Phone 7 have Bluetooth?” Yes, it did but with Windows Phone 8, we’ve opened up Bluetooth to make it simple for developers to access it and interact with apps and devices using Bluetooth technology.</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16</a:t>
            </a:fld>
            <a:endParaRPr lang="en-US"/>
          </a:p>
        </p:txBody>
      </p:sp>
    </p:spTree>
    <p:extLst>
      <p:ext uri="{BB962C8B-B14F-4D97-AF65-F5344CB8AC3E}">
        <p14:creationId xmlns:p14="http://schemas.microsoft.com/office/powerpoint/2010/main" val="390915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Near Field Communication (NFC) is an international standard for short-range wireless connectivity that provides simple, and safe communication between electronic devices. NFC is the technology on the phone that makes Proximity scenarios possible. </a:t>
            </a:r>
          </a:p>
          <a:p>
            <a:endParaRPr lang="en-GB" dirty="0" smtClean="0"/>
          </a:p>
          <a:p>
            <a:r>
              <a:rPr lang="en-GB" dirty="0" smtClean="0"/>
              <a:t>NFC has the following key characteristics.</a:t>
            </a:r>
          </a:p>
          <a:p>
            <a:pPr marL="171450" indent="-171450">
              <a:buFont typeface="Arial" panose="020B0604020202020204" pitchFamily="34" charset="0"/>
              <a:buChar char="•"/>
            </a:pPr>
            <a:r>
              <a:rPr lang="en-GB" dirty="0" smtClean="0"/>
              <a:t>Communication occurs when devices are within 3–4 </a:t>
            </a:r>
            <a:r>
              <a:rPr lang="en-GB" dirty="0" err="1" smtClean="0"/>
              <a:t>centimeters</a:t>
            </a:r>
            <a:r>
              <a:rPr lang="en-GB" dirty="0" smtClean="0"/>
              <a:t> (1 to 1.5 inches) of each other.</a:t>
            </a:r>
          </a:p>
          <a:p>
            <a:pPr marL="171450" indent="-171450">
              <a:buFont typeface="Arial" panose="020B0604020202020204" pitchFamily="34" charset="0"/>
              <a:buChar char="•"/>
            </a:pPr>
            <a:r>
              <a:rPr lang="en-GB" dirty="0" smtClean="0"/>
              <a:t>Communication is highly selective and intentional because users are intentionally bringing their devices together to connect.</a:t>
            </a:r>
          </a:p>
          <a:p>
            <a:pPr marL="171450" indent="-171450">
              <a:buFont typeface="Arial" panose="020B0604020202020204" pitchFamily="34" charset="0"/>
              <a:buChar char="•"/>
            </a:pPr>
            <a:r>
              <a:rPr lang="en-GB" dirty="0" smtClean="0"/>
              <a:t>The maximum theoretical data transfer rate is 424 </a:t>
            </a:r>
            <a:r>
              <a:rPr lang="en-GB" dirty="0" err="1" smtClean="0"/>
              <a:t>kbits</a:t>
            </a:r>
            <a:r>
              <a:rPr lang="en-GB" dirty="0" smtClean="0"/>
              <a:t>/s. The typical data transfer rates range from 30 </a:t>
            </a:r>
            <a:r>
              <a:rPr lang="en-GB" dirty="0" err="1" smtClean="0"/>
              <a:t>kbits</a:t>
            </a:r>
            <a:r>
              <a:rPr lang="en-GB" dirty="0" smtClean="0"/>
              <a:t>/s to 60 </a:t>
            </a:r>
            <a:r>
              <a:rPr lang="en-GB" dirty="0" err="1" smtClean="0"/>
              <a:t>kbits</a:t>
            </a:r>
            <a:r>
              <a:rPr lang="en-GB" dirty="0" smtClean="0"/>
              <a:t>/s.</a:t>
            </a:r>
          </a:p>
          <a:p>
            <a:pPr marL="171450" indent="-171450">
              <a:buFont typeface="Arial" panose="020B0604020202020204" pitchFamily="34" charset="0"/>
              <a:buChar char="•"/>
            </a:pPr>
            <a:r>
              <a:rPr lang="en-GB" dirty="0" smtClean="0"/>
              <a:t>Communication also can occur between an NFC device and an unpowered NFC chip, or tag.</a:t>
            </a:r>
          </a:p>
          <a:p>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17</a:t>
            </a:fld>
            <a:endParaRPr lang="en-US"/>
          </a:p>
        </p:txBody>
      </p:sp>
    </p:spTree>
    <p:extLst>
      <p:ext uri="{BB962C8B-B14F-4D97-AF65-F5344CB8AC3E}">
        <p14:creationId xmlns:p14="http://schemas.microsoft.com/office/powerpoint/2010/main" val="324911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Near Field Communication (NFC) is an international standard for short-range wireless connectivity that provides simple, and safe communication between electronic devices. NFC is the technology on the phone that makes Proximity scenarios possible. </a:t>
            </a:r>
          </a:p>
          <a:p>
            <a:endParaRPr lang="en-GB" dirty="0" smtClean="0"/>
          </a:p>
          <a:p>
            <a:r>
              <a:rPr lang="en-GB" dirty="0" smtClean="0"/>
              <a:t>NFC has the following key characteristics.</a:t>
            </a:r>
          </a:p>
          <a:p>
            <a:pPr marL="171450" indent="-171450">
              <a:buFont typeface="Arial" panose="020B0604020202020204" pitchFamily="34" charset="0"/>
              <a:buChar char="•"/>
            </a:pPr>
            <a:r>
              <a:rPr lang="en-GB" dirty="0" smtClean="0"/>
              <a:t>Communication occurs when devices are within 3–4 </a:t>
            </a:r>
            <a:r>
              <a:rPr lang="en-GB" dirty="0" err="1" smtClean="0"/>
              <a:t>centimeters</a:t>
            </a:r>
            <a:r>
              <a:rPr lang="en-GB" dirty="0" smtClean="0"/>
              <a:t> (1 to 1.5 inches) of each other.</a:t>
            </a:r>
          </a:p>
          <a:p>
            <a:pPr marL="171450" indent="-171450">
              <a:buFont typeface="Arial" panose="020B0604020202020204" pitchFamily="34" charset="0"/>
              <a:buChar char="•"/>
            </a:pPr>
            <a:r>
              <a:rPr lang="en-GB" dirty="0" smtClean="0"/>
              <a:t>Communication is highly selective and intentional because users are intentionally bringing their devices together to connect.</a:t>
            </a:r>
          </a:p>
          <a:p>
            <a:pPr marL="171450" indent="-171450">
              <a:buFont typeface="Arial" panose="020B0604020202020204" pitchFamily="34" charset="0"/>
              <a:buChar char="•"/>
            </a:pPr>
            <a:r>
              <a:rPr lang="en-GB" dirty="0" smtClean="0"/>
              <a:t>The maximum theoretical data transfer rate is 424 </a:t>
            </a:r>
            <a:r>
              <a:rPr lang="en-GB" dirty="0" err="1" smtClean="0"/>
              <a:t>kbits</a:t>
            </a:r>
            <a:r>
              <a:rPr lang="en-GB" dirty="0" smtClean="0"/>
              <a:t>/s. The typical data transfer rates range from 30 </a:t>
            </a:r>
            <a:r>
              <a:rPr lang="en-GB" dirty="0" err="1" smtClean="0"/>
              <a:t>kbits</a:t>
            </a:r>
            <a:r>
              <a:rPr lang="en-GB" dirty="0" smtClean="0"/>
              <a:t>/s to 60 </a:t>
            </a:r>
            <a:r>
              <a:rPr lang="en-GB" dirty="0" err="1" smtClean="0"/>
              <a:t>kbits</a:t>
            </a:r>
            <a:r>
              <a:rPr lang="en-GB" dirty="0" smtClean="0"/>
              <a:t>/s.</a:t>
            </a:r>
          </a:p>
          <a:p>
            <a:pPr marL="171450" indent="-171450">
              <a:buFont typeface="Arial" panose="020B0604020202020204" pitchFamily="34" charset="0"/>
              <a:buChar char="•"/>
            </a:pPr>
            <a:r>
              <a:rPr lang="en-GB" dirty="0" smtClean="0"/>
              <a:t>Communication also can occur between an NFC device and an unpowered NFC chip, or tag.</a:t>
            </a:r>
          </a:p>
          <a:p>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18</a:t>
            </a:fld>
            <a:endParaRPr lang="en-US"/>
          </a:p>
        </p:txBody>
      </p:sp>
    </p:spTree>
    <p:extLst>
      <p:ext uri="{BB962C8B-B14F-4D97-AF65-F5344CB8AC3E}">
        <p14:creationId xmlns:p14="http://schemas.microsoft.com/office/powerpoint/2010/main" val="143780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an App to App</a:t>
            </a:r>
            <a:r>
              <a:rPr lang="en-GB" baseline="0" dirty="0" smtClean="0"/>
              <a:t> Bluetooth connection, your app searches for another instance of itself running on another device.</a:t>
            </a:r>
          </a:p>
          <a:p>
            <a:r>
              <a:rPr lang="en-GB" dirty="0" smtClean="0"/>
              <a:t>If your app finds another instance of itself, they can initiate a connection. When both apps accept the connection, a stream socket is opened between them, through which the app</a:t>
            </a:r>
            <a:r>
              <a:rPr lang="en-GB" baseline="0" dirty="0" smtClean="0"/>
              <a:t> instances</a:t>
            </a:r>
            <a:r>
              <a:rPr lang="en-GB" dirty="0" smtClean="0"/>
              <a:t> communicate.</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19</a:t>
            </a:fld>
            <a:endParaRPr lang="en-US"/>
          </a:p>
        </p:txBody>
      </p:sp>
    </p:spTree>
    <p:extLst>
      <p:ext uri="{BB962C8B-B14F-4D97-AF65-F5344CB8AC3E}">
        <p14:creationId xmlns:p14="http://schemas.microsoft.com/office/powerpoint/2010/main" val="259235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an App to App</a:t>
            </a:r>
            <a:r>
              <a:rPr lang="en-GB" baseline="0" dirty="0" smtClean="0"/>
              <a:t> Bluetooth connection, your app searches for another instance of itself running on another device.</a:t>
            </a:r>
          </a:p>
          <a:p>
            <a:r>
              <a:rPr lang="en-GB" dirty="0" smtClean="0"/>
              <a:t>If your app finds another instance of itself, they can initiate a connection. When both apps accept the connection, a stream socket is opened between them, through which the app</a:t>
            </a:r>
            <a:r>
              <a:rPr lang="en-GB" baseline="0" dirty="0" smtClean="0"/>
              <a:t> instances</a:t>
            </a:r>
            <a:r>
              <a:rPr lang="en-GB" dirty="0" smtClean="0"/>
              <a:t> communicate.</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21</a:t>
            </a:fld>
            <a:endParaRPr lang="en-US"/>
          </a:p>
        </p:txBody>
      </p:sp>
    </p:spTree>
    <p:extLst>
      <p:ext uri="{BB962C8B-B14F-4D97-AF65-F5344CB8AC3E}">
        <p14:creationId xmlns:p14="http://schemas.microsoft.com/office/powerpoint/2010/main" val="40622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Microsoft provides a lot of superb functionality that lives on top of some of these sensors. As a result, instead of talking about the microphone as a sensor, we’re going to talk about the Speech API that uses the microphone and gives developers an enormous head-start in creating exceptional high-quality applications.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terms of specific topics, we’re going to cover proximity sensors including Near Field Communication and Bluetooth, GPS and mapping, the Wallet functionality, Speech APIs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2</a:t>
            </a:fld>
            <a:endParaRPr lang="en-US"/>
          </a:p>
        </p:txBody>
      </p:sp>
    </p:spTree>
    <p:extLst>
      <p:ext uri="{BB962C8B-B14F-4D97-AF65-F5344CB8AC3E}">
        <p14:creationId xmlns:p14="http://schemas.microsoft.com/office/powerpoint/2010/main" val="106431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an App to App</a:t>
            </a:r>
            <a:r>
              <a:rPr lang="en-GB" baseline="0" dirty="0" smtClean="0"/>
              <a:t> Bluetooth connection, your app searches for another instance of itself running on another device.</a:t>
            </a:r>
          </a:p>
          <a:p>
            <a:r>
              <a:rPr lang="en-GB" dirty="0" smtClean="0"/>
              <a:t>If your app finds another instance of itself, they can initiate a connection. When both apps accept the connection, a stream socket is opened between them, through which the app</a:t>
            </a:r>
            <a:r>
              <a:rPr lang="en-GB" baseline="0" dirty="0" smtClean="0"/>
              <a:t> instances</a:t>
            </a:r>
            <a:r>
              <a:rPr lang="en-GB" dirty="0" smtClean="0"/>
              <a:t> communicate.</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22</a:t>
            </a:fld>
            <a:endParaRPr lang="en-US"/>
          </a:p>
        </p:txBody>
      </p:sp>
    </p:spTree>
    <p:extLst>
      <p:ext uri="{BB962C8B-B14F-4D97-AF65-F5344CB8AC3E}">
        <p14:creationId xmlns:p14="http://schemas.microsoft.com/office/powerpoint/2010/main" val="1960642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an App to App</a:t>
            </a:r>
            <a:r>
              <a:rPr lang="en-GB" baseline="0" dirty="0" smtClean="0"/>
              <a:t> Bluetooth connection, your app searches for another instance of itself running on another device.</a:t>
            </a:r>
          </a:p>
          <a:p>
            <a:r>
              <a:rPr lang="en-GB" dirty="0" smtClean="0"/>
              <a:t>If your app finds another instance of itself, they can initiate a connection. When both apps accept the connection, a stream socket is opened between them, through which the app</a:t>
            </a:r>
            <a:r>
              <a:rPr lang="en-GB" baseline="0" dirty="0" smtClean="0"/>
              <a:t> instances</a:t>
            </a:r>
            <a:r>
              <a:rPr lang="en-GB" dirty="0" smtClean="0"/>
              <a:t> communicate.</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23</a:t>
            </a:fld>
            <a:endParaRPr lang="en-US"/>
          </a:p>
        </p:txBody>
      </p:sp>
    </p:spTree>
    <p:extLst>
      <p:ext uri="{BB962C8B-B14F-4D97-AF65-F5344CB8AC3E}">
        <p14:creationId xmlns:p14="http://schemas.microsoft.com/office/powerpoint/2010/main" val="897882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Bluetooth is a wireless communication technology through which devices within a 10-meter proximity can communicate with each other. Bluetooth establishes connections using a process called discovery/inquiry, in which devices can enumerate other devices within range that are in a discoverable state. Devices can then query the list of services that a particular device supports and ultimately establish connections to those services on the device. Using this technology, devices can communicate without a physical connection. Wireless headsets, remote control toys, and multiplayer games are examples of devices and apps that use Bluetooth technology.</a:t>
            </a:r>
          </a:p>
          <a:p>
            <a:endParaRPr lang="en-GB" dirty="0" smtClean="0"/>
          </a:p>
          <a:p>
            <a:r>
              <a:rPr lang="en-GB" dirty="0" smtClean="0"/>
              <a:t>Windows Phone 8 introduces an API that you can use to develop apps that communicate using Bluetooth to another app or to a device. </a:t>
            </a:r>
          </a:p>
          <a:p>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24</a:t>
            </a:fld>
            <a:endParaRPr lang="en-US"/>
          </a:p>
        </p:txBody>
      </p:sp>
    </p:spTree>
    <p:extLst>
      <p:ext uri="{BB962C8B-B14F-4D97-AF65-F5344CB8AC3E}">
        <p14:creationId xmlns:p14="http://schemas.microsoft.com/office/powerpoint/2010/main" val="303842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Windows Phone 8 supports two Bluetooth scenarios: app to app, and app to device. In each scenario a </a:t>
            </a:r>
            <a:r>
              <a:rPr lang="en-GB" dirty="0" err="1" smtClean="0"/>
              <a:t>StreamSocket</a:t>
            </a:r>
            <a:r>
              <a:rPr lang="en-GB" dirty="0" smtClean="0"/>
              <a:t> connection is established between the apps or devices. </a:t>
            </a:r>
          </a:p>
          <a:p>
            <a:endParaRPr lang="en-GB" dirty="0" smtClean="0"/>
          </a:p>
          <a:p>
            <a:r>
              <a:rPr lang="en-GB" dirty="0" smtClean="0"/>
              <a:t>App to device</a:t>
            </a:r>
          </a:p>
          <a:p>
            <a:r>
              <a:rPr lang="en-GB" dirty="0" smtClean="0"/>
              <a:t>In app-to-device communication, an app uses Bluetooth to discover a device that is offering a service that the app wants to access. If it finds a device within range that offers the service, the app initiates a connection request. When both accept the connection, a stream socket is opened between them, through which the app and the device communicate.</a:t>
            </a:r>
          </a:p>
          <a:p>
            <a:endParaRPr lang="en-GB" dirty="0" smtClean="0"/>
          </a:p>
          <a:p>
            <a:r>
              <a:rPr lang="en-GB" dirty="0" smtClean="0"/>
              <a:t>App to app</a:t>
            </a:r>
          </a:p>
          <a:p>
            <a:r>
              <a:rPr lang="en-GB" dirty="0" smtClean="0"/>
              <a:t>In app-to-app communication, an app uses Bluetooth to discover another app that is advertising a service that the app wants to access. If the app finds another app within range that offers the service, the app initiates a connection request. When both apps accept the connection, a stream socket is opened between them, through which the apps communicate.</a:t>
            </a:r>
          </a:p>
        </p:txBody>
      </p:sp>
      <p:sp>
        <p:nvSpPr>
          <p:cNvPr id="4" name="Slide Number Placeholder 3"/>
          <p:cNvSpPr>
            <a:spLocks noGrp="1"/>
          </p:cNvSpPr>
          <p:nvPr>
            <p:ph type="sldNum" sz="quarter" idx="10"/>
          </p:nvPr>
        </p:nvSpPr>
        <p:spPr/>
        <p:txBody>
          <a:bodyPr/>
          <a:lstStyle/>
          <a:p>
            <a:fld id="{3E6C1CF0-316C-4904-A0F9-3EEDE72BDC86}" type="slidenum">
              <a:rPr lang="en-US" smtClean="0"/>
              <a:t>28</a:t>
            </a:fld>
            <a:endParaRPr lang="en-US"/>
          </a:p>
        </p:txBody>
      </p:sp>
    </p:spTree>
    <p:extLst>
      <p:ext uri="{BB962C8B-B14F-4D97-AF65-F5344CB8AC3E}">
        <p14:creationId xmlns:p14="http://schemas.microsoft.com/office/powerpoint/2010/main" val="3464749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you have your </a:t>
            </a:r>
            <a:r>
              <a:rPr lang="en-GB" dirty="0" err="1" smtClean="0"/>
              <a:t>StreamSocket</a:t>
            </a:r>
            <a:r>
              <a:rPr lang="en-GB" dirty="0" smtClean="0"/>
              <a:t>, you use this to communicate with the service on the remote device.</a:t>
            </a:r>
          </a:p>
          <a:p>
            <a:r>
              <a:rPr lang="en-GB" dirty="0" smtClean="0"/>
              <a:t>It’s up to you to</a:t>
            </a:r>
            <a:r>
              <a:rPr lang="en-GB" baseline="0" dirty="0" smtClean="0"/>
              <a:t> implement the communications protocol the service on the device is expecting.</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29</a:t>
            </a:fld>
            <a:endParaRPr lang="en-US"/>
          </a:p>
        </p:txBody>
      </p:sp>
    </p:spTree>
    <p:extLst>
      <p:ext uri="{BB962C8B-B14F-4D97-AF65-F5344CB8AC3E}">
        <p14:creationId xmlns:p14="http://schemas.microsoft.com/office/powerpoint/2010/main" val="693613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Keynote (overall pitch both on the platform, consumer, design and opportunity) – 60 </a:t>
            </a:r>
            <a:r>
              <a:rPr lang="en-US" sz="1200" kern="1200" dirty="0" err="1" smtClean="0">
                <a:solidFill>
                  <a:schemeClr val="tx1"/>
                </a:solidFill>
                <a:effectLst/>
                <a:latin typeface="+mn-lt"/>
                <a:ea typeface="+mn-ea"/>
                <a:cs typeface="+mn-cs"/>
              </a:rPr>
              <a:t>mins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30</a:t>
            </a:fld>
            <a:endParaRPr lang="en-US"/>
          </a:p>
        </p:txBody>
      </p:sp>
    </p:spTree>
    <p:extLst>
      <p:ext uri="{BB962C8B-B14F-4D97-AF65-F5344CB8AC3E}">
        <p14:creationId xmlns:p14="http://schemas.microsoft.com/office/powerpoint/2010/main" val="497300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Keynote (overall pitch both on the platform, consumer, design and opportunity) – 60 </a:t>
            </a:r>
            <a:r>
              <a:rPr lang="en-US" sz="1200" kern="1200" dirty="0" err="1" smtClean="0">
                <a:solidFill>
                  <a:schemeClr val="tx1"/>
                </a:solidFill>
                <a:effectLst/>
                <a:latin typeface="+mn-lt"/>
                <a:ea typeface="+mn-ea"/>
                <a:cs typeface="+mn-cs"/>
              </a:rPr>
              <a:t>mins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31</a:t>
            </a:fld>
            <a:endParaRPr lang="en-US"/>
          </a:p>
        </p:txBody>
      </p:sp>
    </p:spTree>
    <p:extLst>
      <p:ext uri="{BB962C8B-B14F-4D97-AF65-F5344CB8AC3E}">
        <p14:creationId xmlns:p14="http://schemas.microsoft.com/office/powerpoint/2010/main" val="69314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Keynote (overall pitch both on the platform, consumer, design and opportunity) – 60 </a:t>
            </a:r>
            <a:r>
              <a:rPr lang="en-US" sz="1200" kern="1200" dirty="0" err="1" smtClean="0">
                <a:solidFill>
                  <a:schemeClr val="tx1"/>
                </a:solidFill>
                <a:effectLst/>
                <a:latin typeface="+mn-lt"/>
                <a:ea typeface="+mn-ea"/>
                <a:cs typeface="+mn-cs"/>
              </a:rPr>
              <a:t>mins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32</a:t>
            </a:fld>
            <a:endParaRPr lang="en-US"/>
          </a:p>
        </p:txBody>
      </p:sp>
    </p:spTree>
    <p:extLst>
      <p:ext uri="{BB962C8B-B14F-4D97-AF65-F5344CB8AC3E}">
        <p14:creationId xmlns:p14="http://schemas.microsoft.com/office/powerpoint/2010/main" val="3135758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quickest and easiest way to generate speech output to a user of your app is to provide a plain text string to the </a:t>
            </a:r>
            <a:r>
              <a:rPr lang="en-GB" dirty="0" err="1" smtClean="0"/>
              <a:t>SpeechSynthesizer.SpeakTextAsync</a:t>
            </a:r>
            <a:r>
              <a:rPr lang="en-GB" dirty="0" smtClean="0"/>
              <a:t>() method. The code example shows how to do this.</a:t>
            </a:r>
          </a:p>
          <a:p>
            <a:r>
              <a:rPr lang="en-GB" dirty="0" smtClean="0"/>
              <a:t>Note that this is one of the APIs that uses the new Task-based</a:t>
            </a:r>
            <a:r>
              <a:rPr lang="en-GB" baseline="0" dirty="0" smtClean="0"/>
              <a:t> </a:t>
            </a:r>
            <a:r>
              <a:rPr lang="en-GB" baseline="0" dirty="0" err="1" smtClean="0"/>
              <a:t>async</a:t>
            </a:r>
            <a:r>
              <a:rPr lang="en-GB" baseline="0" dirty="0" smtClean="0"/>
              <a:t> programming pattern.</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34</a:t>
            </a:fld>
            <a:endParaRPr lang="en-US"/>
          </a:p>
        </p:txBody>
      </p:sp>
    </p:spTree>
    <p:extLst>
      <p:ext uri="{BB962C8B-B14F-4D97-AF65-F5344CB8AC3E}">
        <p14:creationId xmlns:p14="http://schemas.microsoft.com/office/powerpoint/2010/main" val="3512799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adjust settings of the speech recognizer that control how it responds to the absence of input or to the absence of recognizable input when speech is expected. These settings affect how recognition behaves while waiting for expected speech input at the onset or the conclusion of a speech recognition operation.</a:t>
            </a:r>
          </a:p>
          <a:p>
            <a:pPr marL="171450" indent="-171450">
              <a:buFont typeface="Arial" panose="020B0604020202020204" pitchFamily="34" charset="0"/>
              <a:buChar char="•"/>
            </a:pPr>
            <a:r>
              <a:rPr lang="en-GB" dirty="0" err="1" smtClean="0"/>
              <a:t>InitialSilenceTimeout</a:t>
            </a:r>
            <a:r>
              <a:rPr lang="en-GB" dirty="0" smtClean="0"/>
              <a:t> - adjust the value for the </a:t>
            </a:r>
            <a:r>
              <a:rPr lang="en-GB" dirty="0" err="1" smtClean="0"/>
              <a:t>InitialSilenceTimeout</a:t>
            </a:r>
            <a:r>
              <a:rPr lang="en-GB" dirty="0" smtClean="0"/>
              <a:t> setting to have more or less time elapse while your application waits for a user to begin speaking after a recognition operation has started.</a:t>
            </a:r>
          </a:p>
          <a:p>
            <a:pPr marL="171450" indent="-171450">
              <a:buFont typeface="Arial" panose="020B0604020202020204" pitchFamily="34" charset="0"/>
              <a:buChar char="•"/>
            </a:pPr>
            <a:r>
              <a:rPr lang="en-GB" dirty="0" err="1" smtClean="0"/>
              <a:t>BabbleTimeout</a:t>
            </a:r>
            <a:r>
              <a:rPr lang="en-GB" dirty="0" smtClean="0"/>
              <a:t> - The time interval during which the speech recognizer will continue to listen while it receives only non-speech input such as background noise. Background noise includes any non-speech input that does not match any active rule in the grammars currently loaded and activated by the speech recognizer. </a:t>
            </a:r>
          </a:p>
          <a:p>
            <a:pPr marL="171450" indent="-171450">
              <a:buFont typeface="Arial" panose="020B0604020202020204" pitchFamily="34" charset="0"/>
              <a:buChar char="•"/>
            </a:pPr>
            <a:r>
              <a:rPr lang="en-GB" dirty="0" err="1" smtClean="0"/>
              <a:t>EndSilenceTimeout</a:t>
            </a:r>
            <a:r>
              <a:rPr lang="en-GB" dirty="0" smtClean="0"/>
              <a:t> - The time interval during which the speech recognizer will wait to finalize the recognition operation, after speech has finished and only silence is being received as input.</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35</a:t>
            </a:fld>
            <a:endParaRPr lang="en-US"/>
          </a:p>
        </p:txBody>
      </p:sp>
    </p:spTree>
    <p:extLst>
      <p:ext uri="{BB962C8B-B14F-4D97-AF65-F5344CB8AC3E}">
        <p14:creationId xmlns:p14="http://schemas.microsoft.com/office/powerpoint/2010/main" val="129450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Not covered here but worth mentioning are the accelerometer for motion sensing, the Compass, which can be used to enhance location applications by providing the heading of the phone, and t</a:t>
            </a:r>
            <a:r>
              <a:rPr lang="en-US" dirty="0" smtClean="0">
                <a:effectLst/>
              </a:rPr>
              <a:t>he </a:t>
            </a:r>
            <a:r>
              <a:rPr lang="en-US" dirty="0" smtClean="0">
                <a:effectLst/>
                <a:hlinkClick r:id="rId3"/>
              </a:rPr>
              <a:t>Gyroscope</a:t>
            </a:r>
            <a:r>
              <a:rPr lang="en-US" dirty="0" smtClean="0">
                <a:effectLst/>
              </a:rPr>
              <a:t> sensor is used to determine the rotational velocity of the device in each axis.</a:t>
            </a:r>
          </a:p>
          <a:p>
            <a:endParaRPr lang="en-US" dirty="0" smtClean="0">
              <a:effectLst/>
            </a:endParaRPr>
          </a:p>
          <a:p>
            <a:r>
              <a:rPr lang="en-US" dirty="0" smtClean="0">
                <a:effectLst/>
              </a:rPr>
              <a:t>If</a:t>
            </a:r>
            <a:r>
              <a:rPr lang="en-US" baseline="0" dirty="0" smtClean="0">
                <a:effectLst/>
              </a:rPr>
              <a:t> you’re interested in exploring these features further, you should investigate the Motion APIs when collect this data together and deliver it in a common, clean method.</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3</a:t>
            </a:fld>
            <a:endParaRPr lang="en-US"/>
          </a:p>
        </p:txBody>
      </p:sp>
    </p:spTree>
    <p:extLst>
      <p:ext uri="{BB962C8B-B14F-4D97-AF65-F5344CB8AC3E}">
        <p14:creationId xmlns:p14="http://schemas.microsoft.com/office/powerpoint/2010/main" val="3501083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In Windows Phone 7.x, users can already launch into your app by pressing and holding down the Windows key and then saying "Start" or "Open" followed by the name of your app. In Windows Phone 8, you can extend and customize additional phrases that a user can say, passing in parameters to your app, and giving users rapid access to your app’s functionality. This allows users to:</a:t>
            </a:r>
          </a:p>
          <a:p>
            <a:pPr marL="171450" indent="-171450">
              <a:buFont typeface="Arial" panose="020B0604020202020204" pitchFamily="34" charset="0"/>
              <a:buChar char="•"/>
            </a:pPr>
            <a:r>
              <a:rPr lang="en-GB" dirty="0" smtClean="0">
                <a:effectLst/>
              </a:rPr>
              <a:t>Launch to a specific page in an app. For example, a user can press the Start button and speak "Start </a:t>
            </a:r>
            <a:r>
              <a:rPr lang="en-GB" dirty="0" err="1" smtClean="0">
                <a:effectLst/>
              </a:rPr>
              <a:t>MyApp</a:t>
            </a:r>
            <a:r>
              <a:rPr lang="en-GB" dirty="0" smtClean="0">
                <a:effectLst/>
              </a:rPr>
              <a:t>, navigate to </a:t>
            </a:r>
            <a:r>
              <a:rPr lang="en-GB" dirty="0" err="1" smtClean="0">
                <a:effectLst/>
              </a:rPr>
              <a:t>MyPage</a:t>
            </a:r>
            <a:r>
              <a:rPr lang="en-GB" dirty="0" smtClean="0">
                <a:effectLst/>
              </a:rPr>
              <a:t>" or simply "Start </a:t>
            </a:r>
            <a:r>
              <a:rPr lang="en-GB" dirty="0" err="1" smtClean="0">
                <a:effectLst/>
              </a:rPr>
              <a:t>MyApp</a:t>
            </a:r>
            <a:r>
              <a:rPr lang="en-GB" dirty="0" smtClean="0">
                <a:effectLst/>
              </a:rPr>
              <a:t> go to </a:t>
            </a:r>
            <a:r>
              <a:rPr lang="en-GB" dirty="0" err="1" smtClean="0">
                <a:effectLst/>
              </a:rPr>
              <a:t>MyPage</a:t>
            </a:r>
            <a:r>
              <a:rPr lang="en-GB" dirty="0" smtClean="0">
                <a:effectLst/>
              </a:rPr>
              <a:t>."</a:t>
            </a:r>
          </a:p>
          <a:p>
            <a:pPr marL="171450" indent="-171450">
              <a:buFont typeface="Arial" panose="020B0604020202020204" pitchFamily="34" charset="0"/>
              <a:buChar char="•"/>
            </a:pPr>
            <a:r>
              <a:rPr lang="en-GB" dirty="0" smtClean="0">
                <a:effectLst/>
              </a:rPr>
              <a:t>Launch an app and initiate an action. For example, a user can press the Start button and speak "Start </a:t>
            </a:r>
            <a:r>
              <a:rPr lang="en-GB" dirty="0" err="1" smtClean="0">
                <a:effectLst/>
              </a:rPr>
              <a:t>MyApp</a:t>
            </a:r>
            <a:r>
              <a:rPr lang="en-GB" dirty="0" smtClean="0">
                <a:effectLst/>
              </a:rPr>
              <a:t> Show </a:t>
            </a:r>
            <a:r>
              <a:rPr lang="en-GB" dirty="0" err="1" smtClean="0">
                <a:effectLst/>
              </a:rPr>
              <a:t>MyItem</a:t>
            </a:r>
            <a:r>
              <a:rPr lang="en-GB" dirty="0" smtClean="0">
                <a:effectLst/>
              </a:rPr>
              <a:t>" (where </a:t>
            </a:r>
            <a:r>
              <a:rPr lang="en-GB" dirty="0" err="1" smtClean="0">
                <a:effectLst/>
              </a:rPr>
              <a:t>MyItem</a:t>
            </a:r>
            <a:r>
              <a:rPr lang="en-GB" dirty="0" smtClean="0">
                <a:effectLst/>
              </a:rPr>
              <a:t> could be app-specific data such as an item in a </a:t>
            </a:r>
            <a:r>
              <a:rPr lang="en-GB" dirty="0" err="1" smtClean="0">
                <a:effectLst/>
              </a:rPr>
              <a:t>favorites</a:t>
            </a:r>
            <a:r>
              <a:rPr lang="en-GB" dirty="0" smtClean="0">
                <a:effectLst/>
              </a:rPr>
              <a:t> list).</a:t>
            </a:r>
          </a:p>
          <a:p>
            <a:pPr marL="171450" indent="-171450">
              <a:buFont typeface="Arial" panose="020B0604020202020204" pitchFamily="34" charset="0"/>
              <a:buChar char="•"/>
            </a:pPr>
            <a:endParaRPr lang="en-GB" dirty="0" smtClean="0">
              <a:effectLst/>
            </a:endParaRPr>
          </a:p>
          <a:p>
            <a:pPr marL="0" indent="0">
              <a:buFont typeface="Arial" panose="020B0604020202020204" pitchFamily="34" charset="0"/>
              <a:buNone/>
            </a:pPr>
            <a:r>
              <a:rPr lang="en-GB" dirty="0" smtClean="0">
                <a:effectLst/>
              </a:rPr>
              <a:t>A user using the Contoso Widgets app could press the Start button and say "Contoso Widgets, show best sellers" to both launch the Contoso Widgets app and navigate to a 'best sellers' page, or some other action that the developer specifies.</a:t>
            </a:r>
          </a:p>
          <a:p>
            <a:endParaRPr lang="en-GB" dirty="0" smtClean="0">
              <a:effectLst/>
            </a:endParaRPr>
          </a:p>
          <a:p>
            <a:r>
              <a:rPr lang="en-GB" dirty="0" smtClean="0">
                <a:effectLst/>
              </a:rPr>
              <a:t>To use voice commands, you must :</a:t>
            </a:r>
          </a:p>
          <a:p>
            <a:pPr marL="171450" indent="-171450">
              <a:buFont typeface="Arial" panose="020B0604020202020204" pitchFamily="34" charset="0"/>
              <a:buChar char="•"/>
            </a:pPr>
            <a:r>
              <a:rPr lang="en-GB" dirty="0" smtClean="0">
                <a:effectLst/>
              </a:rPr>
              <a:t>Create a Voice Command Definition (VCD) file. This is an XML document that defines all the spoken commands that users can say to initiate actions when launching your app. </a:t>
            </a:r>
          </a:p>
          <a:p>
            <a:pPr marL="171450" indent="-171450">
              <a:buFont typeface="Arial" panose="020B0604020202020204" pitchFamily="34" charset="0"/>
              <a:buChar char="•"/>
            </a:pPr>
            <a:r>
              <a:rPr lang="en-GB" dirty="0" smtClean="0">
                <a:effectLst/>
              </a:rPr>
              <a:t>Add code to initialize the VCD file with the phone's speech feature.</a:t>
            </a:r>
          </a:p>
          <a:p>
            <a:pPr marL="171450" indent="-171450">
              <a:buFont typeface="Arial" panose="020B0604020202020204" pitchFamily="34" charset="0"/>
              <a:buChar char="•"/>
            </a:pPr>
            <a:r>
              <a:rPr lang="en-GB" dirty="0" smtClean="0">
                <a:effectLst/>
              </a:rPr>
              <a:t>Add code to handle navigation and to execute commands.</a:t>
            </a:r>
          </a:p>
          <a:p>
            <a:endParaRPr lang="en-GB" dirty="0" smtClean="0">
              <a:effectLst/>
            </a:endParaRPr>
          </a:p>
          <a:p>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37</a:t>
            </a:fld>
            <a:endParaRPr lang="en-US"/>
          </a:p>
        </p:txBody>
      </p:sp>
    </p:spTree>
    <p:extLst>
      <p:ext uri="{BB962C8B-B14F-4D97-AF65-F5344CB8AC3E}">
        <p14:creationId xmlns:p14="http://schemas.microsoft.com/office/powerpoint/2010/main" val="250847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Using the Fortune Teller commands, this means that if a user speaks "Fortune Teller, Will I find gold?", the app will be launched at the page /</a:t>
            </a:r>
            <a:r>
              <a:rPr lang="en-GB" dirty="0" err="1" smtClean="0">
                <a:effectLst/>
              </a:rPr>
              <a:t>Money.xaml</a:t>
            </a:r>
            <a:r>
              <a:rPr lang="en-GB" dirty="0" smtClean="0">
                <a:effectLst/>
              </a:rPr>
              <a:t> with a Query String that contains the string</a:t>
            </a:r>
            <a:r>
              <a:rPr lang="en-GB" baseline="0" dirty="0" smtClean="0">
                <a:effectLst/>
              </a:rPr>
              <a:t> shown.</a:t>
            </a:r>
          </a:p>
          <a:p>
            <a:r>
              <a:rPr lang="en-GB" baseline="0" dirty="0" smtClean="0">
                <a:effectLst/>
              </a:rPr>
              <a:t>Notice that the variable elements such as the phrase from a phrase list are listed separately, as well as the whole recognized phrase.</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38</a:t>
            </a:fld>
            <a:endParaRPr lang="en-US"/>
          </a:p>
        </p:txBody>
      </p:sp>
    </p:spTree>
    <p:extLst>
      <p:ext uri="{BB962C8B-B14F-4D97-AF65-F5344CB8AC3E}">
        <p14:creationId xmlns:p14="http://schemas.microsoft.com/office/powerpoint/2010/main" val="2701723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Using the Fortune Teller commands, this means that if a user speaks "Fortune Teller, Will I find gold?", the app will be launched at the page /</a:t>
            </a:r>
            <a:r>
              <a:rPr lang="en-GB" dirty="0" err="1" smtClean="0">
                <a:effectLst/>
              </a:rPr>
              <a:t>Money.xaml</a:t>
            </a:r>
            <a:r>
              <a:rPr lang="en-GB" dirty="0" smtClean="0">
                <a:effectLst/>
              </a:rPr>
              <a:t> with a Query String that contains the string</a:t>
            </a:r>
            <a:r>
              <a:rPr lang="en-GB" baseline="0" dirty="0" smtClean="0">
                <a:effectLst/>
              </a:rPr>
              <a:t> shown.</a:t>
            </a:r>
          </a:p>
          <a:p>
            <a:r>
              <a:rPr lang="en-GB" baseline="0" dirty="0" smtClean="0">
                <a:effectLst/>
              </a:rPr>
              <a:t>Notice that the variable elements such as the phrase from a phrase list are listed separately, as well as the whole recognized phrase.</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39</a:t>
            </a:fld>
            <a:endParaRPr lang="en-US"/>
          </a:p>
        </p:txBody>
      </p:sp>
    </p:spTree>
    <p:extLst>
      <p:ext uri="{BB962C8B-B14F-4D97-AF65-F5344CB8AC3E}">
        <p14:creationId xmlns:p14="http://schemas.microsoft.com/office/powerpoint/2010/main" val="2983938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Speech recognition can be a natural, efficient, and accurate way for users to interact with applications in Windows Phone 8. </a:t>
            </a:r>
          </a:p>
          <a:p>
            <a:r>
              <a:rPr lang="en-GB" dirty="0" smtClean="0"/>
              <a:t>To support speech recognition, Windows Phone 8 includes a speech runtime, recognition APIs for programming the runtime, ready-to-use grammars for dictation and web search, and a graphical user interface (GUI) that helps users discover and use speech recognition features.</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41</a:t>
            </a:fld>
            <a:endParaRPr lang="en-US"/>
          </a:p>
        </p:txBody>
      </p:sp>
    </p:spTree>
    <p:extLst>
      <p:ext uri="{BB962C8B-B14F-4D97-AF65-F5344CB8AC3E}">
        <p14:creationId xmlns:p14="http://schemas.microsoft.com/office/powerpoint/2010/main" val="1664503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quickest and easiest way to enable your application for speech recognition is to use the built–in dictation grammar included with Windows Phone 8. </a:t>
            </a:r>
          </a:p>
          <a:p>
            <a:r>
              <a:rPr lang="en-GB" dirty="0" smtClean="0"/>
              <a:t>The dictation grammar will recognize most words and short phrases in a language, and is activated by default when a speech recognizer object is instantiated. </a:t>
            </a:r>
          </a:p>
          <a:p>
            <a:r>
              <a:rPr lang="en-GB" dirty="0" smtClean="0"/>
              <a:t>Using the built in dictation grammar, you can enable speech recognition with just a few lines of code, as in this example.</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42</a:t>
            </a:fld>
            <a:endParaRPr lang="en-US"/>
          </a:p>
        </p:txBody>
      </p:sp>
    </p:spTree>
    <p:extLst>
      <p:ext uri="{BB962C8B-B14F-4D97-AF65-F5344CB8AC3E}">
        <p14:creationId xmlns:p14="http://schemas.microsoft.com/office/powerpoint/2010/main" val="3735028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adjust settings of the speech recognizer that control how it responds to the absence of input or to the absence of recognizable input when speech is expected. These settings affect how recognition behaves while waiting for expected speech input at the onset or the conclusion of a speech recognition operation.</a:t>
            </a:r>
          </a:p>
          <a:p>
            <a:pPr marL="171450" indent="-171450">
              <a:buFont typeface="Arial" panose="020B0604020202020204" pitchFamily="34" charset="0"/>
              <a:buChar char="•"/>
            </a:pPr>
            <a:r>
              <a:rPr lang="en-GB" dirty="0" err="1" smtClean="0"/>
              <a:t>InitialSilenceTimeout</a:t>
            </a:r>
            <a:r>
              <a:rPr lang="en-GB" dirty="0" smtClean="0"/>
              <a:t> - adjust the value for the </a:t>
            </a:r>
            <a:r>
              <a:rPr lang="en-GB" dirty="0" err="1" smtClean="0"/>
              <a:t>InitialSilenceTimeout</a:t>
            </a:r>
            <a:r>
              <a:rPr lang="en-GB" dirty="0" smtClean="0"/>
              <a:t> setting to have more or less time elapse while your application waits for a user to begin speaking after a recognition operation has started.</a:t>
            </a:r>
          </a:p>
          <a:p>
            <a:pPr marL="171450" indent="-171450">
              <a:buFont typeface="Arial" panose="020B0604020202020204" pitchFamily="34" charset="0"/>
              <a:buChar char="•"/>
            </a:pPr>
            <a:r>
              <a:rPr lang="en-GB" dirty="0" err="1" smtClean="0"/>
              <a:t>BabbleTimeout</a:t>
            </a:r>
            <a:r>
              <a:rPr lang="en-GB" dirty="0" smtClean="0"/>
              <a:t> - The time interval during which the speech recognizer will continue to listen while it receives only non-speech input such as background noise. Background noise includes any non-speech input that does not match any active rule in the grammars currently loaded and activated by the speech recognizer. </a:t>
            </a:r>
          </a:p>
          <a:p>
            <a:pPr marL="171450" indent="-171450">
              <a:buFont typeface="Arial" panose="020B0604020202020204" pitchFamily="34" charset="0"/>
              <a:buChar char="•"/>
            </a:pPr>
            <a:r>
              <a:rPr lang="en-GB" dirty="0" err="1" smtClean="0"/>
              <a:t>EndSilenceTimeout</a:t>
            </a:r>
            <a:r>
              <a:rPr lang="en-GB" dirty="0" smtClean="0"/>
              <a:t> - The time interval during which the speech recognizer will wait to finalize the recognition operation, after speech has finished and only silence is being received as input.</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43</a:t>
            </a:fld>
            <a:endParaRPr lang="en-US"/>
          </a:p>
        </p:txBody>
      </p:sp>
    </p:spTree>
    <p:extLst>
      <p:ext uri="{BB962C8B-B14F-4D97-AF65-F5344CB8AC3E}">
        <p14:creationId xmlns:p14="http://schemas.microsoft.com/office/powerpoint/2010/main" val="1466039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44</a:t>
            </a:fld>
            <a:endParaRPr lang="en-US"/>
          </a:p>
        </p:txBody>
      </p:sp>
    </p:spTree>
    <p:extLst>
      <p:ext uri="{BB962C8B-B14F-4D97-AF65-F5344CB8AC3E}">
        <p14:creationId xmlns:p14="http://schemas.microsoft.com/office/powerpoint/2010/main" val="359578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off with the </a:t>
            </a:r>
            <a:r>
              <a:rPr lang="en-US" dirty="0" err="1" smtClean="0"/>
              <a:t>Geolocation</a:t>
            </a:r>
            <a:r>
              <a:rPr lang="en-US" baseline="0" dirty="0" smtClean="0"/>
              <a:t> and Maps.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4</a:t>
            </a:fld>
            <a:endParaRPr lang="en-US"/>
          </a:p>
        </p:txBody>
      </p:sp>
    </p:spTree>
    <p:extLst>
      <p:ext uri="{BB962C8B-B14F-4D97-AF65-F5344CB8AC3E}">
        <p14:creationId xmlns:p14="http://schemas.microsoft.com/office/powerpoint/2010/main" val="445438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Windows Phone</a:t>
            </a:r>
            <a:r>
              <a:rPr lang="en-US" baseline="0" dirty="0" smtClean="0"/>
              <a:t> 8, we’re switching location and mapping in Windows Phone from Bing Maps to the new Windows Phone Runtime Location API. This is probably one of the biggest changes for developers in the </a:t>
            </a:r>
            <a:r>
              <a:rPr lang="en-US" baseline="0" dirty="0" err="1" smtClean="0"/>
              <a:t>WinPhone</a:t>
            </a:r>
            <a:r>
              <a:rPr lang="en-US" baseline="0" dirty="0" smtClean="0"/>
              <a:t> 8. We’re doing this in part because we knew we needed to be able to make this capability available in both managed and native code and, with that, it made sense to converge this capability on the phone with the same capability in Windows 8.</a:t>
            </a:r>
          </a:p>
          <a:p>
            <a:endParaRPr lang="en-US" baseline="0" dirty="0" smtClean="0"/>
          </a:p>
          <a:p>
            <a:r>
              <a:rPr lang="en-US" baseline="0" dirty="0" smtClean="0"/>
              <a:t>But with this change we also have much improved “One-shot” location acquisition. This means that if you simply need to know where you user is but you don’t need to track their location, you can do this in a fast, energy efficient way. </a:t>
            </a:r>
          </a:p>
          <a:p>
            <a:endParaRPr lang="en-US" baseline="0" dirty="0" smtClean="0"/>
          </a:p>
          <a:p>
            <a:r>
              <a:rPr lang="en-US" baseline="0" dirty="0" smtClean="0"/>
              <a:t>Finally, we have the new Map XAML control to replace the Bing Maps control used in Windows Phone 7. The Map control does not require any registration, token, or download. Just drop it into your XAML and you have an interactive map.</a:t>
            </a:r>
          </a:p>
        </p:txBody>
      </p:sp>
      <p:sp>
        <p:nvSpPr>
          <p:cNvPr id="4" name="Slide Number Placeholder 3"/>
          <p:cNvSpPr>
            <a:spLocks noGrp="1"/>
          </p:cNvSpPr>
          <p:nvPr>
            <p:ph type="sldNum" sz="quarter" idx="10"/>
          </p:nvPr>
        </p:nvSpPr>
        <p:spPr/>
        <p:txBody>
          <a:bodyPr/>
          <a:lstStyle/>
          <a:p>
            <a:fld id="{3E6C1CF0-316C-4904-A0F9-3EEDE72BDC86}" type="slidenum">
              <a:rPr lang="en-US" smtClean="0"/>
              <a:t>5</a:t>
            </a:fld>
            <a:endParaRPr lang="en-US"/>
          </a:p>
        </p:txBody>
      </p:sp>
    </p:spTree>
    <p:extLst>
      <p:ext uri="{BB962C8B-B14F-4D97-AF65-F5344CB8AC3E}">
        <p14:creationId xmlns:p14="http://schemas.microsoft.com/office/powerpoint/2010/main" val="234798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a:t>
            </a:r>
            <a:r>
              <a:rPr lang="en-US" baseline="0" dirty="0" smtClean="0"/>
              <a:t> I talk about how to use this new system, I want to point out that the Windows Phone 7 .NET API and the related classes are fully supported. If you have a Windows Phone 7 application that makes use of these APIs, you do not need to start from scratch. You can pull your old Windows Phone 7 code into Windows Phone 8 and you will have the full functionality you had before.</a:t>
            </a:r>
          </a:p>
          <a:p>
            <a:endParaRPr lang="en-US" baseline="0" dirty="0" smtClean="0"/>
          </a:p>
          <a:p>
            <a:r>
              <a:rPr lang="en-US" baseline="0" dirty="0" smtClean="0"/>
              <a:t>However.</a:t>
            </a:r>
          </a:p>
          <a:p>
            <a:endParaRPr lang="en-US" baseline="0" dirty="0" smtClean="0"/>
          </a:p>
          <a:p>
            <a:r>
              <a:rPr lang="en-US" baseline="0" dirty="0" smtClean="0"/>
              <a:t>In the interest of looking toward the future, I would recommend starting new projects using the new Windows Phone Runtime API and begin planning how you will transfer code in old projects from the Bing APIs to the new Windows Phone RT version. As mentioned before, this not only future proofs your code but it will bring your app in line with Windows 8 </a:t>
            </a:r>
            <a:r>
              <a:rPr lang="en-US" baseline="0" dirty="0" err="1" smtClean="0"/>
              <a:t>GeoLocation</a:t>
            </a:r>
            <a:r>
              <a:rPr lang="en-US" baseline="0" dirty="0" smtClean="0"/>
              <a:t> practices.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6</a:t>
            </a:fld>
            <a:endParaRPr lang="en-US"/>
          </a:p>
        </p:txBody>
      </p:sp>
    </p:spTree>
    <p:extLst>
      <p:ext uri="{BB962C8B-B14F-4D97-AF65-F5344CB8AC3E}">
        <p14:creationId xmlns:p14="http://schemas.microsoft.com/office/powerpoint/2010/main" val="95760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Windows Phone location service pulls location data from GPS </a:t>
            </a:r>
            <a:r>
              <a:rPr lang="en-US" baseline="0" dirty="0" err="1" smtClean="0"/>
              <a:t>satelites</a:t>
            </a:r>
            <a:r>
              <a:rPr lang="en-US" baseline="0" dirty="0" smtClean="0"/>
              <a:t>, cell towers and </a:t>
            </a:r>
            <a:r>
              <a:rPr lang="en-US" baseline="0" dirty="0" err="1" smtClean="0"/>
              <a:t>WiFi</a:t>
            </a:r>
            <a:r>
              <a:rPr lang="en-US" baseline="0" dirty="0" smtClean="0"/>
              <a:t> positioning. Individually, these methods all have their pros and cons in terms of accuracy and speed, but the location service pulls the best information as quickly as possible and delivers it as the result, refining that result as it gathers more details.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1456AA4-AC29-4847-B611-228A83A7DBB9}" type="slidenum">
              <a:rPr lang="en-AU" smtClean="0"/>
              <a:t>7</a:t>
            </a:fld>
            <a:endParaRPr lang="en-AU"/>
          </a:p>
        </p:txBody>
      </p:sp>
    </p:spTree>
    <p:extLst>
      <p:ext uri="{BB962C8B-B14F-4D97-AF65-F5344CB8AC3E}">
        <p14:creationId xmlns:p14="http://schemas.microsoft.com/office/powerpoint/2010/main" val="166001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method initializes the </a:t>
            </a:r>
            <a:r>
              <a:rPr lang="en-GB" dirty="0" err="1" smtClean="0"/>
              <a:t>Geolocator</a:t>
            </a:r>
            <a:r>
              <a:rPr lang="en-GB" dirty="0" smtClean="0"/>
              <a:t> object and sets the </a:t>
            </a:r>
            <a:r>
              <a:rPr lang="en-GB" dirty="0" err="1" smtClean="0"/>
              <a:t>DesiredAccuracyInMeters</a:t>
            </a:r>
            <a:r>
              <a:rPr lang="en-GB" dirty="0" smtClean="0"/>
              <a:t> property. Next, the </a:t>
            </a:r>
            <a:r>
              <a:rPr lang="en-GB" dirty="0" err="1" smtClean="0"/>
              <a:t>GetGeopositionAsync</a:t>
            </a:r>
            <a:r>
              <a:rPr lang="en-GB" dirty="0" smtClean="0"/>
              <a:t> method is called. This method attempts to obtain the phone’s current location. It does this asynchronously so that the UI thread is not blocked while the location is obtained. You can use the await operator to place code after the asynchronous call that will be executed after the call finishes. This requires this handler method to be declared </a:t>
            </a:r>
            <a:r>
              <a:rPr lang="en-GB" dirty="0" err="1" smtClean="0"/>
              <a:t>async</a:t>
            </a:r>
            <a:r>
              <a:rPr lang="en-GB" dirty="0" smtClean="0"/>
              <a:t>. </a:t>
            </a:r>
          </a:p>
          <a:p>
            <a:endParaRPr lang="en-GB" dirty="0" smtClean="0"/>
          </a:p>
          <a:p>
            <a:r>
              <a:rPr lang="en-GB" dirty="0" smtClean="0"/>
              <a:t>The whole location operation is wrapped in a try block in case any exceptions are thrown. If an </a:t>
            </a:r>
            <a:r>
              <a:rPr lang="en-GB" dirty="0" err="1" smtClean="0"/>
              <a:t>UnauthorizedAccessException</a:t>
            </a:r>
            <a:r>
              <a:rPr lang="en-GB" dirty="0" smtClean="0"/>
              <a:t> exception is thrown while you are developing, it could mean that you haven’t included ID_CAP_LOCATION in your app manifest. If this happens after your app has been deployed, it may mean that the user has disabled location for this app in the phone Settings.</a:t>
            </a:r>
          </a:p>
          <a:p>
            <a:endParaRPr lang="en-GB" dirty="0" smtClean="0"/>
          </a:p>
          <a:p>
            <a:r>
              <a:rPr lang="en-GB" dirty="0" smtClean="0"/>
              <a:t>In the call to </a:t>
            </a:r>
            <a:r>
              <a:rPr lang="en-GB" dirty="0" err="1" smtClean="0"/>
              <a:t>Geolocator.GetGeopositionAsync</a:t>
            </a:r>
            <a:r>
              <a:rPr lang="en-GB" dirty="0" smtClean="0"/>
              <a:t>, the parameters </a:t>
            </a:r>
            <a:r>
              <a:rPr lang="en-GB" dirty="0" err="1" smtClean="0"/>
              <a:t>havethe</a:t>
            </a:r>
            <a:r>
              <a:rPr lang="en-GB" dirty="0" smtClean="0"/>
              <a:t> following meaning:</a:t>
            </a:r>
          </a:p>
          <a:p>
            <a:pPr marL="171450" indent="-171450">
              <a:buFont typeface="Arial" panose="020B0604020202020204" pitchFamily="34" charset="0"/>
              <a:buChar char="•"/>
            </a:pPr>
            <a:r>
              <a:rPr lang="en-GB" dirty="0" err="1" smtClean="0"/>
              <a:t>maximumAge</a:t>
            </a:r>
            <a:r>
              <a:rPr lang="en-GB" dirty="0" smtClean="0"/>
              <a:t>: If a location is in</a:t>
            </a:r>
            <a:r>
              <a:rPr lang="en-GB" baseline="0" dirty="0" smtClean="0"/>
              <a:t> the cache and its age is less than or equal to this parameter, the cached value is returned rather than a new position retrieved</a:t>
            </a:r>
          </a:p>
          <a:p>
            <a:pPr marL="171450" indent="-171450">
              <a:buFont typeface="Arial" panose="020B0604020202020204" pitchFamily="34" charset="0"/>
              <a:buChar char="•"/>
            </a:pPr>
            <a:r>
              <a:rPr lang="en-GB" baseline="0" dirty="0" smtClean="0"/>
              <a:t>Timeout: If a cached location is not available, this timeout applies to attempts to get a new position fix. A </a:t>
            </a:r>
            <a:r>
              <a:rPr lang="en-GB" baseline="0" dirty="0" err="1" smtClean="0"/>
              <a:t>TimeoutExceeded</a:t>
            </a:r>
            <a:r>
              <a:rPr lang="en-GB" baseline="0" dirty="0" smtClean="0"/>
              <a:t> exception is thrown if no position can be retrieved within this time limit.</a:t>
            </a:r>
            <a:endParaRPr lang="en-GB" dirty="0" smtClean="0"/>
          </a:p>
          <a:p>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8</a:t>
            </a:fld>
            <a:endParaRPr lang="en-US"/>
          </a:p>
        </p:txBody>
      </p:sp>
    </p:spTree>
    <p:extLst>
      <p:ext uri="{BB962C8B-B14F-4D97-AF65-F5344CB8AC3E}">
        <p14:creationId xmlns:p14="http://schemas.microsoft.com/office/powerpoint/2010/main" val="389002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want to</a:t>
            </a:r>
            <a:r>
              <a:rPr lang="en-US" baseline="0" dirty="0" smtClean="0"/>
              <a:t> continue to watch the location, we simply implement an event handler that watches for </a:t>
            </a:r>
            <a:r>
              <a:rPr lang="en-US" baseline="0" dirty="0" err="1" smtClean="0"/>
              <a:t>tht</a:t>
            </a:r>
            <a:r>
              <a:rPr lang="en-US" baseline="0" dirty="0" smtClean="0"/>
              <a:t> new position. It will return that position off the UI thread, so we need to move the application to the UI thread if we want to update our map UI.</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9</a:t>
            </a:fld>
            <a:endParaRPr lang="en-US"/>
          </a:p>
        </p:txBody>
      </p:sp>
    </p:spTree>
    <p:extLst>
      <p:ext uri="{BB962C8B-B14F-4D97-AF65-F5344CB8AC3E}">
        <p14:creationId xmlns:p14="http://schemas.microsoft.com/office/powerpoint/2010/main" val="944325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5699125"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7" name="Picture Placeholder 9"/>
          <p:cNvSpPr>
            <a:spLocks noGrp="1"/>
          </p:cNvSpPr>
          <p:nvPr>
            <p:ph type="pic" sz="quarter" idx="19" hasCustomPrompt="1"/>
          </p:nvPr>
        </p:nvSpPr>
        <p:spPr>
          <a:xfrm>
            <a:off x="5699125" y="219519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8" name="Picture Placeholder 9"/>
          <p:cNvSpPr>
            <a:spLocks noGrp="1"/>
          </p:cNvSpPr>
          <p:nvPr>
            <p:ph type="pic" sz="quarter" idx="20" hasCustomPrompt="1"/>
          </p:nvPr>
        </p:nvSpPr>
        <p:spPr>
          <a:xfrm>
            <a:off x="7435851" y="219519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3923666"/>
            <a:ext cx="3352801" cy="1219834"/>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1" name="Text Placeholder 12"/>
          <p:cNvSpPr>
            <a:spLocks noGrp="1"/>
          </p:cNvSpPr>
          <p:nvPr>
            <p:ph type="body" sz="quarter" idx="24" hasCustomPrompt="1"/>
          </p:nvPr>
        </p:nvSpPr>
        <p:spPr>
          <a:xfrm>
            <a:off x="5699125" y="344809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2" name="Text Placeholder 12"/>
          <p:cNvSpPr>
            <a:spLocks noGrp="1"/>
          </p:cNvSpPr>
          <p:nvPr>
            <p:ph type="body" sz="quarter" idx="25" hasCustomPrompt="1"/>
          </p:nvPr>
        </p:nvSpPr>
        <p:spPr>
          <a:xfrm>
            <a:off x="7435851" y="344809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4" name="Rectangle 3"/>
          <p:cNvSpPr/>
          <p:nvPr userDrawn="1"/>
        </p:nvSpPr>
        <p:spPr>
          <a:xfrm>
            <a:off x="7435851"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0" name="Rectangle 39"/>
          <p:cNvSpPr/>
          <p:nvPr userDrawn="1"/>
        </p:nvSpPr>
        <p:spPr>
          <a:xfrm>
            <a:off x="8304213"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1" name="Rectangle 40"/>
          <p:cNvSpPr/>
          <p:nvPr userDrawn="1"/>
        </p:nvSpPr>
        <p:spPr>
          <a:xfrm>
            <a:off x="7435851" y="133508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2" name="Rectangle 41"/>
          <p:cNvSpPr/>
          <p:nvPr userDrawn="1"/>
        </p:nvSpPr>
        <p:spPr>
          <a:xfrm>
            <a:off x="8304213" y="133508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7" name="Freeform 95"/>
          <p:cNvSpPr>
            <a:spLocks/>
          </p:cNvSpPr>
          <p:nvPr userDrawn="1"/>
        </p:nvSpPr>
        <p:spPr bwMode="black">
          <a:xfrm>
            <a:off x="8515160" y="677673"/>
            <a:ext cx="325819" cy="32581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81"/>
          <p:cNvSpPr>
            <a:spLocks noEditPoints="1"/>
          </p:cNvSpPr>
          <p:nvPr userDrawn="1"/>
        </p:nvSpPr>
        <p:spPr bwMode="black">
          <a:xfrm>
            <a:off x="7623940" y="1565123"/>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116"/>
          <p:cNvSpPr>
            <a:spLocks noEditPoints="1"/>
          </p:cNvSpPr>
          <p:nvPr userDrawn="1"/>
        </p:nvSpPr>
        <p:spPr bwMode="black">
          <a:xfrm>
            <a:off x="8499792" y="1566623"/>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noChangeAspect="1"/>
          </p:cNvSpPr>
          <p:nvPr userDrawn="1"/>
        </p:nvSpPr>
        <p:spPr bwMode="black">
          <a:xfrm>
            <a:off x="7673027" y="650711"/>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pic>
        <p:nvPicPr>
          <p:cNvPr id="39" name="Picture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49910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6"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2" name="Date Placeholder 11"/>
          <p:cNvSpPr>
            <a:spLocks noGrp="1"/>
          </p:cNvSpPr>
          <p:nvPr>
            <p:ph type="dt" sz="half" idx="18"/>
          </p:nvPr>
        </p:nvSpPr>
        <p:spPr/>
        <p:txBody>
          <a:bodyPr/>
          <a:lstStyle/>
          <a:p>
            <a:fld id="{EA11D8F8-949A-4CAC-AC7F-13C501155253}" type="datetime1">
              <a:rPr lang="en-US" smtClean="0"/>
              <a:t>11/15/2012</a:t>
            </a:fld>
            <a:endParaRPr lang="en-US" dirty="0"/>
          </a:p>
        </p:txBody>
      </p:sp>
      <p:sp>
        <p:nvSpPr>
          <p:cNvPr id="17" name="Footer Placeholder 16"/>
          <p:cNvSpPr>
            <a:spLocks noGrp="1"/>
          </p:cNvSpPr>
          <p:nvPr>
            <p:ph type="ftr" sz="quarter" idx="19"/>
          </p:nvPr>
        </p:nvSpPr>
        <p:spPr/>
        <p:txBody>
          <a:bodyPr/>
          <a:lstStyle/>
          <a:p>
            <a:r>
              <a:rPr lang="en-US" smtClean="0"/>
              <a:t>Microsoft confidential</a:t>
            </a:r>
            <a:endParaRPr lang="en-US" dirty="0"/>
          </a:p>
        </p:txBody>
      </p:sp>
      <p:sp>
        <p:nvSpPr>
          <p:cNvPr id="18" name="Slide Number Placeholder 17"/>
          <p:cNvSpPr>
            <a:spLocks noGrp="1"/>
          </p:cNvSpPr>
          <p:nvPr>
            <p:ph type="sldNum" sz="quarter" idx="20"/>
          </p:nvPr>
        </p:nvSpPr>
        <p:spPr/>
        <p:txBody>
          <a:bodyPr/>
          <a:lstStyle/>
          <a:p>
            <a:fld id="{B6F15528-21DE-4FAA-801E-634DDDAF4B2B}" type="slidenum">
              <a:rPr lang="en-US" smtClean="0"/>
              <a:pPr/>
              <a:t>‹#›</a:t>
            </a:fld>
            <a:endParaRPr lang="en-US" dirty="0"/>
          </a:p>
        </p:txBody>
      </p:sp>
      <p:sp>
        <p:nvSpPr>
          <p:cNvPr id="19" name="Title 18"/>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3" name="Text Placeholder 2"/>
          <p:cNvSpPr>
            <a:spLocks noGrp="1"/>
          </p:cNvSpPr>
          <p:nvPr>
            <p:ph type="body" sz="quarter" idx="22" hasCustomPrompt="1"/>
          </p:nvPr>
        </p:nvSpPr>
        <p:spPr>
          <a:xfrm>
            <a:off x="457200" y="1768475"/>
            <a:ext cx="2241550" cy="2732087"/>
          </a:xfrm>
        </p:spPr>
        <p:txBody>
          <a:bodyPr/>
          <a:lstStyle>
            <a:lvl1pPr marL="0" indent="0">
              <a:lnSpc>
                <a:spcPct val="105000"/>
              </a:lnSpc>
              <a:buNone/>
              <a:defRPr sz="2400">
                <a:solidFill>
                  <a:schemeClr val="accent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21"/>
          <p:cNvSpPr>
            <a:spLocks noGrp="1"/>
          </p:cNvSpPr>
          <p:nvPr>
            <p:ph type="body" sz="quarter" idx="23" hasCustomPrompt="1"/>
          </p:nvPr>
        </p:nvSpPr>
        <p:spPr>
          <a:xfrm>
            <a:off x="4054475" y="1744663"/>
            <a:ext cx="4632325" cy="27559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581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9"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2"/>
          </p:nvPr>
        </p:nvSpPr>
        <p:spPr/>
        <p:txBody>
          <a:bodyPr/>
          <a:lstStyle/>
          <a:p>
            <a:fld id="{F0EA47CC-68D0-47CA-B57C-F3FEDF0941F3}" type="datetime1">
              <a:rPr lang="en-US" smtClean="0"/>
              <a:t>11/15/2012</a:t>
            </a:fld>
            <a:endParaRPr lang="en-US" dirty="0"/>
          </a:p>
        </p:txBody>
      </p:sp>
      <p:sp>
        <p:nvSpPr>
          <p:cNvPr id="10" name="Footer Placeholder 9"/>
          <p:cNvSpPr>
            <a:spLocks noGrp="1"/>
          </p:cNvSpPr>
          <p:nvPr>
            <p:ph type="ftr" sz="quarter" idx="23"/>
          </p:nvPr>
        </p:nvSpPr>
        <p:spPr/>
        <p:txBody>
          <a:bodyPr/>
          <a:lstStyle/>
          <a:p>
            <a:r>
              <a:rPr lang="en-US" smtClean="0"/>
              <a:t>Microsoft confidential</a:t>
            </a:r>
            <a:endParaRPr lang="en-US" dirty="0"/>
          </a:p>
        </p:txBody>
      </p:sp>
      <p:sp>
        <p:nvSpPr>
          <p:cNvPr id="20" name="Slide Number Placeholder 19"/>
          <p:cNvSpPr>
            <a:spLocks noGrp="1"/>
          </p:cNvSpPr>
          <p:nvPr>
            <p:ph type="sldNum" sz="quarter" idx="24"/>
          </p:nvPr>
        </p:nvSpPr>
        <p:spPr/>
        <p:txBody>
          <a:bodyPr/>
          <a:lstStyle/>
          <a:p>
            <a:fld id="{B6F15528-21DE-4FAA-801E-634DDDAF4B2B}" type="slidenum">
              <a:rPr lang="en-US" smtClean="0"/>
              <a:pPr/>
              <a:t>‹#›</a:t>
            </a:fld>
            <a:endParaRPr lang="en-US" dirty="0"/>
          </a:p>
        </p:txBody>
      </p:sp>
      <p:sp>
        <p:nvSpPr>
          <p:cNvPr id="21" name="Title 20"/>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5" name="Text Placeholder 24"/>
          <p:cNvSpPr>
            <a:spLocks noGrp="1"/>
          </p:cNvSpPr>
          <p:nvPr>
            <p:ph type="body" sz="quarter" idx="25" hasCustomPrompt="1"/>
          </p:nvPr>
        </p:nvSpPr>
        <p:spPr>
          <a:xfrm>
            <a:off x="457200"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3" name="Text Placeholder 21"/>
          <p:cNvSpPr>
            <a:spLocks noGrp="1"/>
          </p:cNvSpPr>
          <p:nvPr>
            <p:ph type="body" sz="quarter" idx="26" hasCustomPrompt="1"/>
          </p:nvPr>
        </p:nvSpPr>
        <p:spPr>
          <a:xfrm>
            <a:off x="457200" y="2047595"/>
            <a:ext cx="2241550" cy="245296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4"/>
          <p:cNvSpPr>
            <a:spLocks noGrp="1"/>
          </p:cNvSpPr>
          <p:nvPr>
            <p:ph type="body" sz="quarter" idx="27" hasCustomPrompt="1"/>
          </p:nvPr>
        </p:nvSpPr>
        <p:spPr>
          <a:xfrm>
            <a:off x="2849563"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5" name="Text Placeholder 21"/>
          <p:cNvSpPr>
            <a:spLocks noGrp="1"/>
          </p:cNvSpPr>
          <p:nvPr>
            <p:ph type="body" sz="quarter" idx="28" hasCustomPrompt="1"/>
          </p:nvPr>
        </p:nvSpPr>
        <p:spPr>
          <a:xfrm>
            <a:off x="2849563" y="2047595"/>
            <a:ext cx="2241550" cy="245296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4"/>
          <p:cNvSpPr>
            <a:spLocks noGrp="1"/>
          </p:cNvSpPr>
          <p:nvPr>
            <p:ph type="body" sz="quarter" idx="29" hasCustomPrompt="1"/>
          </p:nvPr>
        </p:nvSpPr>
        <p:spPr>
          <a:xfrm>
            <a:off x="5243513"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7" name="Text Placeholder 21"/>
          <p:cNvSpPr>
            <a:spLocks noGrp="1"/>
          </p:cNvSpPr>
          <p:nvPr>
            <p:ph type="body" sz="quarter" idx="30" hasCustomPrompt="1"/>
          </p:nvPr>
        </p:nvSpPr>
        <p:spPr>
          <a:xfrm>
            <a:off x="5243513" y="2047595"/>
            <a:ext cx="2241550" cy="245296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Text Placeholder 2"/>
          <p:cNvSpPr>
            <a:spLocks noGrp="1"/>
          </p:cNvSpPr>
          <p:nvPr>
            <p:ph type="body" sz="quarter" idx="31" hasCustomPrompt="1"/>
          </p:nvPr>
        </p:nvSpPr>
        <p:spPr>
          <a:xfrm>
            <a:off x="7642225" y="2047595"/>
            <a:ext cx="1044575" cy="978179"/>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79002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With Graphics">
    <p:spTree>
      <p:nvGrpSpPr>
        <p:cNvPr id="1" name=""/>
        <p:cNvGrpSpPr/>
        <p:nvPr/>
      </p:nvGrpSpPr>
      <p:grpSpPr>
        <a:xfrm>
          <a:off x="0" y="0"/>
          <a:ext cx="0" cy="0"/>
          <a:chOff x="0" y="0"/>
          <a:chExt cx="0" cy="0"/>
        </a:xfrm>
      </p:grpSpPr>
      <p:sp>
        <p:nvSpPr>
          <p:cNvPr id="22" name="Text Placeholder 13"/>
          <p:cNvSpPr>
            <a:spLocks noGrp="1"/>
          </p:cNvSpPr>
          <p:nvPr>
            <p:ph type="body" sz="quarter" idx="21"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0" name="Date Placeholder 19"/>
          <p:cNvSpPr>
            <a:spLocks noGrp="1"/>
          </p:cNvSpPr>
          <p:nvPr>
            <p:ph type="dt" sz="half" idx="22"/>
          </p:nvPr>
        </p:nvSpPr>
        <p:spPr/>
        <p:txBody>
          <a:bodyPr/>
          <a:lstStyle/>
          <a:p>
            <a:fld id="{119AA97A-F775-4FF6-9353-771770504224}" type="datetime1">
              <a:rPr lang="en-US" smtClean="0"/>
              <a:t>11/15/2012</a:t>
            </a:fld>
            <a:endParaRPr lang="en-US" dirty="0"/>
          </a:p>
        </p:txBody>
      </p:sp>
      <p:sp>
        <p:nvSpPr>
          <p:cNvPr id="23" name="Footer Placeholder 22"/>
          <p:cNvSpPr>
            <a:spLocks noGrp="1"/>
          </p:cNvSpPr>
          <p:nvPr>
            <p:ph type="ftr" sz="quarter" idx="23"/>
          </p:nvPr>
        </p:nvSpPr>
        <p:spPr/>
        <p:txBody>
          <a:bodyPr/>
          <a:lstStyle/>
          <a:p>
            <a:r>
              <a:rPr lang="en-US" smtClean="0"/>
              <a:t>Microsoft confidential</a:t>
            </a:r>
            <a:endParaRPr lang="en-US" dirty="0"/>
          </a:p>
        </p:txBody>
      </p:sp>
      <p:sp>
        <p:nvSpPr>
          <p:cNvPr id="24" name="Slide Number Placeholder 23"/>
          <p:cNvSpPr>
            <a:spLocks noGrp="1"/>
          </p:cNvSpPr>
          <p:nvPr>
            <p:ph type="sldNum" sz="quarter" idx="24"/>
          </p:nvPr>
        </p:nvSpPr>
        <p:spPr/>
        <p:txBody>
          <a:bodyPr/>
          <a:lstStyle/>
          <a:p>
            <a:fld id="{B6F15528-21DE-4FAA-801E-634DDDAF4B2B}" type="slidenum">
              <a:rPr lang="en-US" smtClean="0"/>
              <a:pPr/>
              <a:t>‹#›</a:t>
            </a:fld>
            <a:endParaRPr lang="en-US" dirty="0"/>
          </a:p>
        </p:txBody>
      </p:sp>
      <p:sp>
        <p:nvSpPr>
          <p:cNvPr id="25" name="Title 24"/>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7" name="Content Placeholder 9"/>
          <p:cNvSpPr>
            <a:spLocks noGrp="1"/>
          </p:cNvSpPr>
          <p:nvPr>
            <p:ph sz="quarter" idx="18" hasCustomPrompt="1"/>
          </p:nvPr>
        </p:nvSpPr>
        <p:spPr>
          <a:xfrm>
            <a:off x="457200" y="1220788"/>
            <a:ext cx="2241550" cy="135572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28" name="Content Placeholder 9"/>
          <p:cNvSpPr>
            <a:spLocks noGrp="1"/>
          </p:cNvSpPr>
          <p:nvPr>
            <p:ph sz="quarter" idx="25" hasCustomPrompt="1"/>
          </p:nvPr>
        </p:nvSpPr>
        <p:spPr>
          <a:xfrm>
            <a:off x="2850357" y="1220788"/>
            <a:ext cx="2241550" cy="135572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29" name="Content Placeholder 9"/>
          <p:cNvSpPr>
            <a:spLocks noGrp="1"/>
          </p:cNvSpPr>
          <p:nvPr>
            <p:ph sz="quarter" idx="26" hasCustomPrompt="1"/>
          </p:nvPr>
        </p:nvSpPr>
        <p:spPr>
          <a:xfrm>
            <a:off x="5243513" y="1220788"/>
            <a:ext cx="2241550" cy="135572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36" name="Text Placeholder 24"/>
          <p:cNvSpPr>
            <a:spLocks noGrp="1"/>
          </p:cNvSpPr>
          <p:nvPr>
            <p:ph type="body" sz="quarter" idx="27" hasCustomPrompt="1"/>
          </p:nvPr>
        </p:nvSpPr>
        <p:spPr>
          <a:xfrm>
            <a:off x="457200" y="2705660"/>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7" name="Text Placeholder 21"/>
          <p:cNvSpPr>
            <a:spLocks noGrp="1"/>
          </p:cNvSpPr>
          <p:nvPr>
            <p:ph type="body" sz="quarter" idx="28" hasCustomPrompt="1"/>
          </p:nvPr>
        </p:nvSpPr>
        <p:spPr>
          <a:xfrm>
            <a:off x="457201" y="2960967"/>
            <a:ext cx="2241550" cy="1539596"/>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4"/>
          <p:cNvSpPr>
            <a:spLocks noGrp="1"/>
          </p:cNvSpPr>
          <p:nvPr>
            <p:ph type="body" sz="quarter" idx="29" hasCustomPrompt="1"/>
          </p:nvPr>
        </p:nvSpPr>
        <p:spPr>
          <a:xfrm>
            <a:off x="2850357" y="2705660"/>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9" name="Text Placeholder 21"/>
          <p:cNvSpPr>
            <a:spLocks noGrp="1"/>
          </p:cNvSpPr>
          <p:nvPr>
            <p:ph type="body" sz="quarter" idx="30" hasCustomPrompt="1"/>
          </p:nvPr>
        </p:nvSpPr>
        <p:spPr>
          <a:xfrm>
            <a:off x="2850357" y="2960967"/>
            <a:ext cx="2241550" cy="1539596"/>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Text Placeholder 24"/>
          <p:cNvSpPr>
            <a:spLocks noGrp="1"/>
          </p:cNvSpPr>
          <p:nvPr>
            <p:ph type="body" sz="quarter" idx="31" hasCustomPrompt="1"/>
          </p:nvPr>
        </p:nvSpPr>
        <p:spPr>
          <a:xfrm>
            <a:off x="5243513" y="2705660"/>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41" name="Text Placeholder 21"/>
          <p:cNvSpPr>
            <a:spLocks noGrp="1"/>
          </p:cNvSpPr>
          <p:nvPr>
            <p:ph type="body" sz="quarter" idx="32" hasCustomPrompt="1"/>
          </p:nvPr>
        </p:nvSpPr>
        <p:spPr>
          <a:xfrm>
            <a:off x="5243513" y="2960967"/>
            <a:ext cx="2241550" cy="1539596"/>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958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0"/>
          </p:nvPr>
        </p:nvSpPr>
        <p:spPr/>
        <p:txBody>
          <a:bodyPr/>
          <a:lstStyle/>
          <a:p>
            <a:fld id="{6C4956D0-E5CC-4A8E-A915-89DC1B80EAA0}" type="datetime1">
              <a:rPr lang="en-US" smtClean="0"/>
              <a:t>11/15/2012</a:t>
            </a:fld>
            <a:endParaRPr lang="en-US" dirty="0"/>
          </a:p>
        </p:txBody>
      </p:sp>
      <p:sp>
        <p:nvSpPr>
          <p:cNvPr id="3" name="Footer Placeholder 2"/>
          <p:cNvSpPr>
            <a:spLocks noGrp="1"/>
          </p:cNvSpPr>
          <p:nvPr>
            <p:ph type="ftr" sz="quarter" idx="21"/>
          </p:nvPr>
        </p:nvSpPr>
        <p:spPr/>
        <p:txBody>
          <a:bodyPr/>
          <a:lstStyle/>
          <a:p>
            <a:r>
              <a:rPr lang="en-US" smtClean="0"/>
              <a:t>Microsoft confidential</a:t>
            </a:r>
            <a:endParaRPr lang="en-US" dirty="0"/>
          </a:p>
        </p:txBody>
      </p:sp>
      <p:sp>
        <p:nvSpPr>
          <p:cNvPr id="9" name="Slide Number Placeholder 8"/>
          <p:cNvSpPr>
            <a:spLocks noGrp="1"/>
          </p:cNvSpPr>
          <p:nvPr>
            <p:ph type="sldNum" sz="quarter" idx="22"/>
          </p:nvPr>
        </p:nvSpPr>
        <p:spPr/>
        <p:txBody>
          <a:bodyPr/>
          <a:lstStyle/>
          <a:p>
            <a:fld id="{B6F15528-21DE-4FAA-801E-634DDDAF4B2B}" type="slidenum">
              <a:rPr lang="en-US" smtClean="0"/>
              <a:pPr/>
              <a:t>‹#›</a:t>
            </a:fld>
            <a:endParaRPr lang="en-US" dirty="0"/>
          </a:p>
        </p:txBody>
      </p:sp>
      <p:sp>
        <p:nvSpPr>
          <p:cNvPr id="24" name="Text Placeholder 2"/>
          <p:cNvSpPr>
            <a:spLocks noGrp="1"/>
          </p:cNvSpPr>
          <p:nvPr>
            <p:ph type="body" sz="quarter" idx="23" hasCustomPrompt="1"/>
          </p:nvPr>
        </p:nvSpPr>
        <p:spPr>
          <a:xfrm>
            <a:off x="457200" y="1152524"/>
            <a:ext cx="7027863" cy="1266825"/>
          </a:xfrm>
        </p:spPr>
        <p:txBody>
          <a:bodyPr/>
          <a:lstStyle>
            <a:lvl1pPr marL="0" indent="0">
              <a:lnSpc>
                <a:spcPct val="105000"/>
              </a:lnSpc>
              <a:buNone/>
              <a:defRPr sz="2400">
                <a:solidFill>
                  <a:schemeClr val="tx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p:txBody>
      </p:sp>
      <p:sp>
        <p:nvSpPr>
          <p:cNvPr id="14" name="Title 13"/>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6" name="Text Placeholder 25"/>
          <p:cNvSpPr>
            <a:spLocks noGrp="1"/>
          </p:cNvSpPr>
          <p:nvPr>
            <p:ph type="body" sz="quarter" idx="24"/>
          </p:nvPr>
        </p:nvSpPr>
        <p:spPr>
          <a:xfrm>
            <a:off x="457200" y="2574925"/>
            <a:ext cx="2241550" cy="192563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5"/>
          <p:cNvSpPr>
            <a:spLocks noGrp="1"/>
          </p:cNvSpPr>
          <p:nvPr>
            <p:ph type="body" sz="quarter" idx="25"/>
          </p:nvPr>
        </p:nvSpPr>
        <p:spPr>
          <a:xfrm>
            <a:off x="2850357" y="2574925"/>
            <a:ext cx="2241550" cy="192563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25"/>
          <p:cNvSpPr>
            <a:spLocks noGrp="1"/>
          </p:cNvSpPr>
          <p:nvPr>
            <p:ph type="body" sz="quarter" idx="26"/>
          </p:nvPr>
        </p:nvSpPr>
        <p:spPr>
          <a:xfrm>
            <a:off x="5243513" y="2574925"/>
            <a:ext cx="2241550" cy="192563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081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s">
    <p:spTree>
      <p:nvGrpSpPr>
        <p:cNvPr id="1" name=""/>
        <p:cNvGrpSpPr/>
        <p:nvPr/>
      </p:nvGrpSpPr>
      <p:grpSpPr>
        <a:xfrm>
          <a:off x="0" y="0"/>
          <a:ext cx="0" cy="0"/>
          <a:chOff x="0" y="0"/>
          <a:chExt cx="0" cy="0"/>
        </a:xfrm>
      </p:grpSpPr>
      <p:sp>
        <p:nvSpPr>
          <p:cNvPr id="49"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5" name="Date Placeholder 24"/>
          <p:cNvSpPr>
            <a:spLocks noGrp="1"/>
          </p:cNvSpPr>
          <p:nvPr>
            <p:ph type="dt" sz="half" idx="46"/>
          </p:nvPr>
        </p:nvSpPr>
        <p:spPr/>
        <p:txBody>
          <a:bodyPr/>
          <a:lstStyle/>
          <a:p>
            <a:fld id="{7E85A313-FC2D-40B3-881E-BDEE37C9DB5B}" type="datetime1">
              <a:rPr lang="en-US" smtClean="0"/>
              <a:t>11/15/2012</a:t>
            </a:fld>
            <a:endParaRPr lang="en-US" dirty="0"/>
          </a:p>
        </p:txBody>
      </p:sp>
      <p:sp>
        <p:nvSpPr>
          <p:cNvPr id="26" name="Footer Placeholder 25"/>
          <p:cNvSpPr>
            <a:spLocks noGrp="1"/>
          </p:cNvSpPr>
          <p:nvPr>
            <p:ph type="ftr" sz="quarter" idx="47"/>
          </p:nvPr>
        </p:nvSpPr>
        <p:spPr/>
        <p:txBody>
          <a:bodyPr/>
          <a:lstStyle/>
          <a:p>
            <a:r>
              <a:rPr lang="en-US" smtClean="0"/>
              <a:t>Microsoft confidential</a:t>
            </a:r>
            <a:endParaRPr lang="en-US" dirty="0"/>
          </a:p>
        </p:txBody>
      </p:sp>
      <p:sp>
        <p:nvSpPr>
          <p:cNvPr id="48" name="Slide Number Placeholder 47"/>
          <p:cNvSpPr>
            <a:spLocks noGrp="1"/>
          </p:cNvSpPr>
          <p:nvPr>
            <p:ph type="sldNum" sz="quarter" idx="48"/>
          </p:nvPr>
        </p:nvSpPr>
        <p:spPr/>
        <p:txBody>
          <a:bodyPr/>
          <a:lstStyle/>
          <a:p>
            <a:fld id="{B6F15528-21DE-4FAA-801E-634DDDAF4B2B}" type="slidenum">
              <a:rPr lang="en-US" smtClean="0"/>
              <a:pPr/>
              <a:t>‹#›</a:t>
            </a:fld>
            <a:endParaRPr lang="en-US" dirty="0"/>
          </a:p>
        </p:txBody>
      </p:sp>
      <p:sp>
        <p:nvSpPr>
          <p:cNvPr id="50" name="Title 4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54" name="Text Placeholder 23"/>
          <p:cNvSpPr>
            <a:spLocks noGrp="1"/>
          </p:cNvSpPr>
          <p:nvPr>
            <p:ph type="body" sz="quarter" idx="32" hasCustomPrompt="1"/>
          </p:nvPr>
        </p:nvSpPr>
        <p:spPr>
          <a:xfrm>
            <a:off x="457199"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5" name="Text Placeholder 23"/>
          <p:cNvSpPr>
            <a:spLocks noGrp="1"/>
          </p:cNvSpPr>
          <p:nvPr>
            <p:ph type="body" sz="quarter" idx="49" hasCustomPrompt="1"/>
          </p:nvPr>
        </p:nvSpPr>
        <p:spPr>
          <a:xfrm>
            <a:off x="1655063"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6" name="Text Placeholder 23"/>
          <p:cNvSpPr>
            <a:spLocks noGrp="1"/>
          </p:cNvSpPr>
          <p:nvPr>
            <p:ph type="body" sz="quarter" idx="50" hasCustomPrompt="1"/>
          </p:nvPr>
        </p:nvSpPr>
        <p:spPr>
          <a:xfrm>
            <a:off x="2852927"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7" name="Text Placeholder 23"/>
          <p:cNvSpPr>
            <a:spLocks noGrp="1"/>
          </p:cNvSpPr>
          <p:nvPr>
            <p:ph type="body" sz="quarter" idx="51" hasCustomPrompt="1"/>
          </p:nvPr>
        </p:nvSpPr>
        <p:spPr>
          <a:xfrm>
            <a:off x="4050791"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8" name="Text Placeholder 23"/>
          <p:cNvSpPr>
            <a:spLocks noGrp="1"/>
          </p:cNvSpPr>
          <p:nvPr>
            <p:ph type="body" sz="quarter" idx="52" hasCustomPrompt="1"/>
          </p:nvPr>
        </p:nvSpPr>
        <p:spPr>
          <a:xfrm>
            <a:off x="5248655"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9" name="Text Placeholder 23"/>
          <p:cNvSpPr>
            <a:spLocks noGrp="1"/>
          </p:cNvSpPr>
          <p:nvPr>
            <p:ph type="body" sz="quarter" idx="53" hasCustomPrompt="1"/>
          </p:nvPr>
        </p:nvSpPr>
        <p:spPr>
          <a:xfrm>
            <a:off x="6446519"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0" name="Text Placeholder 23"/>
          <p:cNvSpPr>
            <a:spLocks noGrp="1"/>
          </p:cNvSpPr>
          <p:nvPr>
            <p:ph type="body" sz="quarter" idx="54" hasCustomPrompt="1"/>
          </p:nvPr>
        </p:nvSpPr>
        <p:spPr>
          <a:xfrm>
            <a:off x="7644384"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1" name="Text Placeholder 23"/>
          <p:cNvSpPr>
            <a:spLocks noGrp="1"/>
          </p:cNvSpPr>
          <p:nvPr>
            <p:ph type="body" sz="quarter" idx="55" hasCustomPrompt="1"/>
          </p:nvPr>
        </p:nvSpPr>
        <p:spPr>
          <a:xfrm>
            <a:off x="453009"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2" name="Text Placeholder 23"/>
          <p:cNvSpPr>
            <a:spLocks noGrp="1"/>
          </p:cNvSpPr>
          <p:nvPr>
            <p:ph type="body" sz="quarter" idx="56" hasCustomPrompt="1"/>
          </p:nvPr>
        </p:nvSpPr>
        <p:spPr>
          <a:xfrm>
            <a:off x="1651571"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3" name="Text Placeholder 23"/>
          <p:cNvSpPr>
            <a:spLocks noGrp="1"/>
          </p:cNvSpPr>
          <p:nvPr>
            <p:ph type="body" sz="quarter" idx="57" hasCustomPrompt="1"/>
          </p:nvPr>
        </p:nvSpPr>
        <p:spPr>
          <a:xfrm>
            <a:off x="2850133"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4" name="Text Placeholder 23"/>
          <p:cNvSpPr>
            <a:spLocks noGrp="1"/>
          </p:cNvSpPr>
          <p:nvPr>
            <p:ph type="body" sz="quarter" idx="58" hasCustomPrompt="1"/>
          </p:nvPr>
        </p:nvSpPr>
        <p:spPr>
          <a:xfrm>
            <a:off x="4048695"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5" name="Text Placeholder 23"/>
          <p:cNvSpPr>
            <a:spLocks noGrp="1"/>
          </p:cNvSpPr>
          <p:nvPr>
            <p:ph type="body" sz="quarter" idx="59" hasCustomPrompt="1"/>
          </p:nvPr>
        </p:nvSpPr>
        <p:spPr>
          <a:xfrm>
            <a:off x="5247257"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6" name="Text Placeholder 23"/>
          <p:cNvSpPr>
            <a:spLocks noGrp="1"/>
          </p:cNvSpPr>
          <p:nvPr>
            <p:ph type="body" sz="quarter" idx="60" hasCustomPrompt="1"/>
          </p:nvPr>
        </p:nvSpPr>
        <p:spPr>
          <a:xfrm>
            <a:off x="6445819"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7" name="Text Placeholder 23"/>
          <p:cNvSpPr>
            <a:spLocks noGrp="1"/>
          </p:cNvSpPr>
          <p:nvPr>
            <p:ph type="body" sz="quarter" idx="61" hasCustomPrompt="1"/>
          </p:nvPr>
        </p:nvSpPr>
        <p:spPr>
          <a:xfrm>
            <a:off x="7644384"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Tree>
    <p:extLst>
      <p:ext uri="{BB962C8B-B14F-4D97-AF65-F5344CB8AC3E}">
        <p14:creationId xmlns:p14="http://schemas.microsoft.com/office/powerpoint/2010/main" val="228009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457200" y="1830389"/>
            <a:ext cx="5837238" cy="2670174"/>
          </a:xfrm>
        </p:spPr>
        <p:txBody>
          <a:bodyPr/>
          <a:lstStyle>
            <a:lvl1pPr marL="0" indent="0">
              <a:buNone/>
              <a:defRPr/>
            </a:lvl1pPr>
          </a:lstStyle>
          <a:p>
            <a:r>
              <a:rPr lang="en-US" dirty="0" smtClean="0"/>
              <a:t>Click to add chart</a:t>
            </a:r>
            <a:endParaRPr lang="en-US" dirty="0"/>
          </a:p>
        </p:txBody>
      </p:sp>
      <p:sp>
        <p:nvSpPr>
          <p:cNvPr id="19" name="Text Placeholder 13"/>
          <p:cNvSpPr>
            <a:spLocks noGrp="1"/>
          </p:cNvSpPr>
          <p:nvPr>
            <p:ph type="body" sz="quarter" idx="19"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0" name="Date Placeholder 9"/>
          <p:cNvSpPr>
            <a:spLocks noGrp="1"/>
          </p:cNvSpPr>
          <p:nvPr>
            <p:ph type="dt" sz="half" idx="20"/>
          </p:nvPr>
        </p:nvSpPr>
        <p:spPr/>
        <p:txBody>
          <a:bodyPr/>
          <a:lstStyle/>
          <a:p>
            <a:fld id="{0652562F-02D1-433B-B06A-AEC78FA435C6}" type="datetime1">
              <a:rPr lang="en-US" smtClean="0"/>
              <a:t>11/15/2012</a:t>
            </a:fld>
            <a:endParaRPr lang="en-US" dirty="0"/>
          </a:p>
        </p:txBody>
      </p:sp>
      <p:sp>
        <p:nvSpPr>
          <p:cNvPr id="20" name="Footer Placeholder 19"/>
          <p:cNvSpPr>
            <a:spLocks noGrp="1"/>
          </p:cNvSpPr>
          <p:nvPr>
            <p:ph type="ftr" sz="quarter" idx="21"/>
          </p:nvPr>
        </p:nvSpPr>
        <p:spPr/>
        <p:txBody>
          <a:bodyPr/>
          <a:lstStyle/>
          <a:p>
            <a:r>
              <a:rPr lang="en-US" smtClean="0"/>
              <a:t>Microsoft confidential</a:t>
            </a:r>
            <a:endParaRPr lang="en-US" dirty="0"/>
          </a:p>
        </p:txBody>
      </p:sp>
      <p:sp>
        <p:nvSpPr>
          <p:cNvPr id="21" name="Slide Number Placeholder 20"/>
          <p:cNvSpPr>
            <a:spLocks noGrp="1"/>
          </p:cNvSpPr>
          <p:nvPr>
            <p:ph type="sldNum" sz="quarter" idx="22"/>
          </p:nvPr>
        </p:nvSpPr>
        <p:spPr/>
        <p:txBody>
          <a:bodyPr/>
          <a:lstStyle/>
          <a:p>
            <a:fld id="{B6F15528-21DE-4FAA-801E-634DDDAF4B2B}" type="slidenum">
              <a:rPr lang="en-US" smtClean="0"/>
              <a:pPr/>
              <a:t>‹#›</a:t>
            </a:fld>
            <a:endParaRPr lang="en-US" dirty="0"/>
          </a:p>
        </p:txBody>
      </p:sp>
      <p:sp>
        <p:nvSpPr>
          <p:cNvPr id="22" name="Title 2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6" name="Text Placeholder 24"/>
          <p:cNvSpPr>
            <a:spLocks noGrp="1"/>
          </p:cNvSpPr>
          <p:nvPr>
            <p:ph type="body" sz="quarter" idx="25" hasCustomPrompt="1"/>
          </p:nvPr>
        </p:nvSpPr>
        <p:spPr>
          <a:xfrm>
            <a:off x="6446838"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7" name="Text Placeholder 21"/>
          <p:cNvSpPr>
            <a:spLocks noGrp="1"/>
          </p:cNvSpPr>
          <p:nvPr>
            <p:ph type="body" sz="quarter" idx="26" hasCustomPrompt="1"/>
          </p:nvPr>
        </p:nvSpPr>
        <p:spPr>
          <a:xfrm>
            <a:off x="6446838" y="2047595"/>
            <a:ext cx="2241550" cy="1343306"/>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Text Placeholder 2"/>
          <p:cNvSpPr>
            <a:spLocks noGrp="1"/>
          </p:cNvSpPr>
          <p:nvPr>
            <p:ph type="body" sz="quarter" idx="24" hasCustomPrompt="1"/>
          </p:nvPr>
        </p:nvSpPr>
        <p:spPr>
          <a:xfrm>
            <a:off x="6446839" y="3548062"/>
            <a:ext cx="2239962" cy="952501"/>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81249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Larg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457200" y="1830388"/>
            <a:ext cx="8229600" cy="2665411"/>
          </a:xfrm>
        </p:spPr>
        <p:txBody>
          <a:bodyPr/>
          <a:lstStyle>
            <a:lvl1pPr marL="0" indent="0">
              <a:buNone/>
              <a:defRPr/>
            </a:lvl1pPr>
          </a:lstStyle>
          <a:p>
            <a:r>
              <a:rPr lang="en-US" dirty="0" smtClean="0"/>
              <a:t>Click to add chart</a:t>
            </a:r>
            <a:endParaRPr lang="en-US" dirty="0"/>
          </a:p>
        </p:txBody>
      </p:sp>
      <p:sp>
        <p:nvSpPr>
          <p:cNvPr id="15"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3" name="Date Placeholder 2"/>
          <p:cNvSpPr>
            <a:spLocks noGrp="1"/>
          </p:cNvSpPr>
          <p:nvPr>
            <p:ph type="dt" sz="half" idx="19"/>
          </p:nvPr>
        </p:nvSpPr>
        <p:spPr/>
        <p:txBody>
          <a:bodyPr/>
          <a:lstStyle/>
          <a:p>
            <a:fld id="{D06A26AA-BAD1-48B9-8D8B-92EB053398E0}" type="datetime1">
              <a:rPr lang="en-US" smtClean="0"/>
              <a:t>11/15/2012</a:t>
            </a:fld>
            <a:endParaRPr lang="en-US" dirty="0"/>
          </a:p>
        </p:txBody>
      </p:sp>
      <p:sp>
        <p:nvSpPr>
          <p:cNvPr id="7" name="Footer Placeholder 6"/>
          <p:cNvSpPr>
            <a:spLocks noGrp="1"/>
          </p:cNvSpPr>
          <p:nvPr>
            <p:ph type="ftr" sz="quarter" idx="20"/>
          </p:nvPr>
        </p:nvSpPr>
        <p:spPr/>
        <p:txBody>
          <a:bodyPr/>
          <a:lstStyle/>
          <a:p>
            <a:r>
              <a:rPr lang="en-US" smtClean="0"/>
              <a:t>Microsoft confidential</a:t>
            </a:r>
            <a:endParaRPr lang="en-US" dirty="0"/>
          </a:p>
        </p:txBody>
      </p:sp>
      <p:sp>
        <p:nvSpPr>
          <p:cNvPr id="10" name="Slide Number Placeholder 9"/>
          <p:cNvSpPr>
            <a:spLocks noGrp="1"/>
          </p:cNvSpPr>
          <p:nvPr>
            <p:ph type="sldNum" sz="quarter" idx="21"/>
          </p:nvPr>
        </p:nvSpPr>
        <p:spPr/>
        <p:txBody>
          <a:bodyPr/>
          <a:lstStyle/>
          <a:p>
            <a:fld id="{B6F15528-21DE-4FAA-801E-634DDDAF4B2B}" type="slidenum">
              <a:rPr lang="en-US" smtClean="0"/>
              <a:pPr/>
              <a:t>‹#›</a:t>
            </a:fld>
            <a:endParaRPr lang="en-US" dirty="0"/>
          </a:p>
        </p:txBody>
      </p:sp>
      <p:sp>
        <p:nvSpPr>
          <p:cNvPr id="16" name="Title 15"/>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0" name="Text Placeholder 2"/>
          <p:cNvSpPr>
            <a:spLocks noGrp="1"/>
          </p:cNvSpPr>
          <p:nvPr>
            <p:ph type="body" sz="quarter" idx="24" hasCustomPrompt="1"/>
          </p:nvPr>
        </p:nvSpPr>
        <p:spPr>
          <a:xfrm>
            <a:off x="7642225" y="1830388"/>
            <a:ext cx="1044576" cy="1195387"/>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337638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Two Columns Text">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457200" y="1220788"/>
            <a:ext cx="5837238" cy="3275011"/>
          </a:xfrm>
        </p:spPr>
        <p:txBody>
          <a:bodyPr/>
          <a:lstStyle>
            <a:lvl1pPr marL="0" indent="0">
              <a:buNone/>
              <a:defRPr/>
            </a:lvl1pPr>
          </a:lstStyle>
          <a:p>
            <a:r>
              <a:rPr lang="en-US" dirty="0" smtClean="0"/>
              <a:t>Click to add chart</a:t>
            </a:r>
            <a:endParaRPr lang="en-US" dirty="0"/>
          </a:p>
        </p:txBody>
      </p:sp>
      <p:sp>
        <p:nvSpPr>
          <p:cNvPr id="16" name="Text Placeholder 13"/>
          <p:cNvSpPr>
            <a:spLocks noGrp="1"/>
          </p:cNvSpPr>
          <p:nvPr>
            <p:ph type="body" sz="quarter" idx="20"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1"/>
          </p:nvPr>
        </p:nvSpPr>
        <p:spPr/>
        <p:txBody>
          <a:bodyPr/>
          <a:lstStyle/>
          <a:p>
            <a:fld id="{5A038477-B658-4B9B-AB30-645FCD07706C}" type="datetime1">
              <a:rPr lang="en-US" smtClean="0"/>
              <a:t>11/15/2012</a:t>
            </a:fld>
            <a:endParaRPr lang="en-US" dirty="0"/>
          </a:p>
        </p:txBody>
      </p:sp>
      <p:sp>
        <p:nvSpPr>
          <p:cNvPr id="3" name="Footer Placeholder 2"/>
          <p:cNvSpPr>
            <a:spLocks noGrp="1"/>
          </p:cNvSpPr>
          <p:nvPr>
            <p:ph type="ftr" sz="quarter" idx="22"/>
          </p:nvPr>
        </p:nvSpPr>
        <p:spPr/>
        <p:txBody>
          <a:bodyPr/>
          <a:lstStyle/>
          <a:p>
            <a:r>
              <a:rPr lang="en-US" smtClean="0"/>
              <a:t>Microsoft confidential</a:t>
            </a:r>
            <a:endParaRPr lang="en-US" dirty="0"/>
          </a:p>
        </p:txBody>
      </p:sp>
      <p:sp>
        <p:nvSpPr>
          <p:cNvPr id="7" name="Slide Number Placeholder 6"/>
          <p:cNvSpPr>
            <a:spLocks noGrp="1"/>
          </p:cNvSpPr>
          <p:nvPr>
            <p:ph type="sldNum" sz="quarter" idx="23"/>
          </p:nvPr>
        </p:nvSpPr>
        <p:spPr/>
        <p:txBody>
          <a:bodyPr/>
          <a:lstStyle/>
          <a:p>
            <a:fld id="{B6F15528-21DE-4FAA-801E-634DDDAF4B2B}" type="slidenum">
              <a:rPr lang="en-US" smtClean="0"/>
              <a:pPr/>
              <a:t>‹#›</a:t>
            </a:fld>
            <a:endParaRPr lang="en-US" dirty="0"/>
          </a:p>
        </p:txBody>
      </p:sp>
      <p:sp>
        <p:nvSpPr>
          <p:cNvPr id="10" name="Title 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1" name="Text Placeholder 24"/>
          <p:cNvSpPr>
            <a:spLocks noGrp="1"/>
          </p:cNvSpPr>
          <p:nvPr>
            <p:ph type="body" sz="quarter" idx="25" hasCustomPrompt="1"/>
          </p:nvPr>
        </p:nvSpPr>
        <p:spPr>
          <a:xfrm>
            <a:off x="4052888" y="1172883"/>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2" name="Text Placeholder 21"/>
          <p:cNvSpPr>
            <a:spLocks noGrp="1"/>
          </p:cNvSpPr>
          <p:nvPr>
            <p:ph type="body" sz="quarter" idx="26" hasCustomPrompt="1"/>
          </p:nvPr>
        </p:nvSpPr>
        <p:spPr>
          <a:xfrm>
            <a:off x="4052888" y="1428190"/>
            <a:ext cx="2241550" cy="1352831"/>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4"/>
          <p:cNvSpPr>
            <a:spLocks noGrp="1"/>
          </p:cNvSpPr>
          <p:nvPr>
            <p:ph type="body" sz="quarter" idx="27" hasCustomPrompt="1"/>
          </p:nvPr>
        </p:nvSpPr>
        <p:spPr>
          <a:xfrm>
            <a:off x="6445250" y="1172883"/>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4" name="Text Placeholder 21"/>
          <p:cNvSpPr>
            <a:spLocks noGrp="1"/>
          </p:cNvSpPr>
          <p:nvPr>
            <p:ph type="body" sz="quarter" idx="28" hasCustomPrompt="1"/>
          </p:nvPr>
        </p:nvSpPr>
        <p:spPr>
          <a:xfrm>
            <a:off x="6445250" y="1428190"/>
            <a:ext cx="2241550" cy="1352831"/>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2"/>
          <p:cNvSpPr>
            <a:spLocks noGrp="1"/>
          </p:cNvSpPr>
          <p:nvPr>
            <p:ph type="body" sz="quarter" idx="24" hasCustomPrompt="1"/>
          </p:nvPr>
        </p:nvSpPr>
        <p:spPr>
          <a:xfrm>
            <a:off x="6446839" y="4010026"/>
            <a:ext cx="2241549" cy="485773"/>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3342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Subcharts">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457200" y="1219200"/>
            <a:ext cx="8229600" cy="3276599"/>
          </a:xfrm>
        </p:spPr>
        <p:txBody>
          <a:bodyPr/>
          <a:lstStyle>
            <a:lvl1pPr marL="0" indent="0">
              <a:buNone/>
              <a:defRPr/>
            </a:lvl1pPr>
          </a:lstStyle>
          <a:p>
            <a:r>
              <a:rPr lang="en-US" dirty="0" smtClean="0"/>
              <a:t>Click to add chart</a:t>
            </a:r>
            <a:endParaRPr lang="en-US" dirty="0"/>
          </a:p>
        </p:txBody>
      </p:sp>
      <p:sp>
        <p:nvSpPr>
          <p:cNvPr id="16" name="Chart Placeholder 8"/>
          <p:cNvSpPr>
            <a:spLocks noGrp="1"/>
          </p:cNvSpPr>
          <p:nvPr>
            <p:ph type="chart" sz="quarter" idx="19" hasCustomPrompt="1"/>
          </p:nvPr>
        </p:nvSpPr>
        <p:spPr>
          <a:xfrm>
            <a:off x="4054475" y="1219201"/>
            <a:ext cx="3435984" cy="1539239"/>
          </a:xfrm>
        </p:spPr>
        <p:txBody>
          <a:bodyPr/>
          <a:lstStyle>
            <a:lvl1pPr marL="0" indent="0">
              <a:buNone/>
              <a:defRPr/>
            </a:lvl1pPr>
          </a:lstStyle>
          <a:p>
            <a:r>
              <a:rPr lang="en-US" dirty="0" smtClean="0"/>
              <a:t>Click to add chart</a:t>
            </a:r>
            <a:endParaRPr lang="en-US" dirty="0"/>
          </a:p>
        </p:txBody>
      </p:sp>
      <p:sp>
        <p:nvSpPr>
          <p:cNvPr id="17" name="Chart Placeholder 8"/>
          <p:cNvSpPr>
            <a:spLocks noGrp="1"/>
          </p:cNvSpPr>
          <p:nvPr>
            <p:ph type="chart" sz="quarter" idx="20" hasCustomPrompt="1"/>
          </p:nvPr>
        </p:nvSpPr>
        <p:spPr>
          <a:xfrm>
            <a:off x="4054475" y="2956560"/>
            <a:ext cx="3435984" cy="1539239"/>
          </a:xfrm>
        </p:spPr>
        <p:txBody>
          <a:bodyPr/>
          <a:lstStyle>
            <a:lvl1pPr marL="0" indent="0">
              <a:buNone/>
              <a:defRPr/>
            </a:lvl1pPr>
          </a:lstStyle>
          <a:p>
            <a:r>
              <a:rPr lang="en-US" dirty="0" smtClean="0"/>
              <a:t>Click to add chart</a:t>
            </a:r>
            <a:endParaRPr lang="en-US" dirty="0"/>
          </a:p>
        </p:txBody>
      </p:sp>
      <p:sp>
        <p:nvSpPr>
          <p:cNvPr id="20"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1"/>
          </p:nvPr>
        </p:nvSpPr>
        <p:spPr/>
        <p:txBody>
          <a:bodyPr/>
          <a:lstStyle/>
          <a:p>
            <a:fld id="{9AAC1120-BD83-4048-BA00-779A6377666C}" type="datetime1">
              <a:rPr lang="en-US" smtClean="0"/>
              <a:t>11/15/2012</a:t>
            </a:fld>
            <a:endParaRPr lang="en-US" dirty="0"/>
          </a:p>
        </p:txBody>
      </p:sp>
      <p:sp>
        <p:nvSpPr>
          <p:cNvPr id="3" name="Footer Placeholder 2"/>
          <p:cNvSpPr>
            <a:spLocks noGrp="1"/>
          </p:cNvSpPr>
          <p:nvPr>
            <p:ph type="ftr" sz="quarter" idx="22"/>
          </p:nvPr>
        </p:nvSpPr>
        <p:spPr/>
        <p:txBody>
          <a:bodyPr/>
          <a:lstStyle/>
          <a:p>
            <a:r>
              <a:rPr lang="en-US" smtClean="0"/>
              <a:t>Microsoft confidential</a:t>
            </a:r>
            <a:endParaRPr lang="en-US" dirty="0"/>
          </a:p>
        </p:txBody>
      </p:sp>
      <p:sp>
        <p:nvSpPr>
          <p:cNvPr id="7" name="Slide Number Placeholder 6"/>
          <p:cNvSpPr>
            <a:spLocks noGrp="1"/>
          </p:cNvSpPr>
          <p:nvPr>
            <p:ph type="sldNum" sz="quarter" idx="23"/>
          </p:nvPr>
        </p:nvSpPr>
        <p:spPr/>
        <p:txBody>
          <a:bodyPr/>
          <a:lstStyle/>
          <a:p>
            <a:fld id="{B6F15528-21DE-4FAA-801E-634DDDAF4B2B}" type="slidenum">
              <a:rPr lang="en-US" smtClean="0"/>
              <a:pPr/>
              <a:t>‹#›</a:t>
            </a:fld>
            <a:endParaRPr lang="en-US" dirty="0"/>
          </a:p>
        </p:txBody>
      </p:sp>
      <p:sp>
        <p:nvSpPr>
          <p:cNvPr id="10" name="Title 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3" name="Text Placeholder 2"/>
          <p:cNvSpPr>
            <a:spLocks noGrp="1"/>
          </p:cNvSpPr>
          <p:nvPr>
            <p:ph type="body" sz="quarter" idx="24" hasCustomPrompt="1"/>
          </p:nvPr>
        </p:nvSpPr>
        <p:spPr>
          <a:xfrm>
            <a:off x="7642225" y="1219200"/>
            <a:ext cx="1044576" cy="1195387"/>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21767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4" hasCustomPrompt="1"/>
          </p:nvPr>
        </p:nvSpPr>
        <p:spPr>
          <a:xfrm>
            <a:off x="457200" y="1219200"/>
            <a:ext cx="8229600" cy="3276600"/>
          </a:xfrm>
        </p:spPr>
        <p:txBody>
          <a:bodyPr/>
          <a:lstStyle>
            <a:lvl1pPr marL="0" indent="0">
              <a:buNone/>
              <a:defRPr/>
            </a:lvl1pPr>
          </a:lstStyle>
          <a:p>
            <a:r>
              <a:rPr lang="en-US" dirty="0" smtClean="0"/>
              <a:t>Click to add table</a:t>
            </a:r>
            <a:endParaRPr lang="en-US" dirty="0"/>
          </a:p>
        </p:txBody>
      </p:sp>
      <p:sp>
        <p:nvSpPr>
          <p:cNvPr id="12"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0" name="Date Placeholder 9"/>
          <p:cNvSpPr>
            <a:spLocks noGrp="1"/>
          </p:cNvSpPr>
          <p:nvPr>
            <p:ph type="dt" sz="half" idx="18"/>
          </p:nvPr>
        </p:nvSpPr>
        <p:spPr/>
        <p:txBody>
          <a:bodyPr/>
          <a:lstStyle/>
          <a:p>
            <a:fld id="{4AAE9F12-DBCD-49EB-AF87-30E9CAE69888}" type="datetime1">
              <a:rPr lang="en-US" smtClean="0"/>
              <a:t>11/15/2012</a:t>
            </a:fld>
            <a:endParaRPr lang="en-US" dirty="0"/>
          </a:p>
        </p:txBody>
      </p:sp>
      <p:sp>
        <p:nvSpPr>
          <p:cNvPr id="13" name="Footer Placeholder 12"/>
          <p:cNvSpPr>
            <a:spLocks noGrp="1"/>
          </p:cNvSpPr>
          <p:nvPr>
            <p:ph type="ftr" sz="quarter" idx="19"/>
          </p:nvPr>
        </p:nvSpPr>
        <p:spPr/>
        <p:txBody>
          <a:bodyPr/>
          <a:lstStyle/>
          <a:p>
            <a:r>
              <a:rPr lang="en-US" smtClean="0"/>
              <a:t>Microsoft confidential</a:t>
            </a:r>
            <a:endParaRPr lang="en-US" dirty="0"/>
          </a:p>
        </p:txBody>
      </p:sp>
      <p:sp>
        <p:nvSpPr>
          <p:cNvPr id="14" name="Slide Number Placeholder 13"/>
          <p:cNvSpPr>
            <a:spLocks noGrp="1"/>
          </p:cNvSpPr>
          <p:nvPr>
            <p:ph type="sldNum" sz="quarter" idx="20"/>
          </p:nvPr>
        </p:nvSpPr>
        <p:spPr/>
        <p:txBody>
          <a:bodyPr/>
          <a:lstStyle/>
          <a:p>
            <a:fld id="{B6F15528-21DE-4FAA-801E-634DDDAF4B2B}" type="slidenum">
              <a:rPr lang="en-US" smtClean="0"/>
              <a:pPr/>
              <a:t>‹#›</a:t>
            </a:fld>
            <a:endParaRPr lang="en-US" dirty="0"/>
          </a:p>
        </p:txBody>
      </p:sp>
      <p:sp>
        <p:nvSpPr>
          <p:cNvPr id="15" name="Title 14"/>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Tree>
    <p:extLst>
      <p:ext uri="{BB962C8B-B14F-4D97-AF65-F5344CB8AC3E}">
        <p14:creationId xmlns:p14="http://schemas.microsoft.com/office/powerpoint/2010/main" val="205144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76" name="Picture Placeholder 9"/>
          <p:cNvSpPr>
            <a:spLocks noGrp="1"/>
          </p:cNvSpPr>
          <p:nvPr>
            <p:ph type="pic" sz="quarter" idx="18" hasCustomPrompt="1"/>
          </p:nvPr>
        </p:nvSpPr>
        <p:spPr>
          <a:xfrm>
            <a:off x="7435851"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7" name="Picture Placeholder 9"/>
          <p:cNvSpPr>
            <a:spLocks noGrp="1"/>
          </p:cNvSpPr>
          <p:nvPr>
            <p:ph type="pic" sz="quarter" idx="19" hasCustomPrompt="1"/>
          </p:nvPr>
        </p:nvSpPr>
        <p:spPr>
          <a:xfrm>
            <a:off x="5699125" y="219519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3923666"/>
            <a:ext cx="3352801" cy="1219834"/>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90" name="Text Placeholder 12"/>
          <p:cNvSpPr>
            <a:spLocks noGrp="1"/>
          </p:cNvSpPr>
          <p:nvPr>
            <p:ph type="body" sz="quarter" idx="23" hasCustomPrompt="1"/>
          </p:nvPr>
        </p:nvSpPr>
        <p:spPr>
          <a:xfrm>
            <a:off x="7435851"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1" name="Text Placeholder 12"/>
          <p:cNvSpPr>
            <a:spLocks noGrp="1"/>
          </p:cNvSpPr>
          <p:nvPr>
            <p:ph type="body" sz="quarter" idx="24" hasCustomPrompt="1"/>
          </p:nvPr>
        </p:nvSpPr>
        <p:spPr>
          <a:xfrm>
            <a:off x="5699125" y="344809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43" name="Rectangle 42"/>
          <p:cNvSpPr/>
          <p:nvPr userDrawn="1"/>
        </p:nvSpPr>
        <p:spPr>
          <a:xfrm>
            <a:off x="5699125"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4" name="Rectangle 43"/>
          <p:cNvSpPr/>
          <p:nvPr userDrawn="1"/>
        </p:nvSpPr>
        <p:spPr>
          <a:xfrm>
            <a:off x="6567487"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5" name="Rectangle 44"/>
          <p:cNvSpPr/>
          <p:nvPr userDrawn="1"/>
        </p:nvSpPr>
        <p:spPr>
          <a:xfrm>
            <a:off x="5699125" y="133508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6" name="Rectangle 45"/>
          <p:cNvSpPr/>
          <p:nvPr userDrawn="1"/>
        </p:nvSpPr>
        <p:spPr>
          <a:xfrm>
            <a:off x="6567487" y="133508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7" name="Freeform 95"/>
          <p:cNvSpPr>
            <a:spLocks/>
          </p:cNvSpPr>
          <p:nvPr userDrawn="1"/>
        </p:nvSpPr>
        <p:spPr bwMode="black">
          <a:xfrm>
            <a:off x="5910072" y="1546035"/>
            <a:ext cx="325819" cy="32581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81"/>
          <p:cNvSpPr>
            <a:spLocks noEditPoints="1"/>
          </p:cNvSpPr>
          <p:nvPr userDrawn="1"/>
        </p:nvSpPr>
        <p:spPr bwMode="black">
          <a:xfrm>
            <a:off x="6755576" y="1565123"/>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16"/>
          <p:cNvSpPr>
            <a:spLocks noEditPoints="1"/>
          </p:cNvSpPr>
          <p:nvPr userDrawn="1"/>
        </p:nvSpPr>
        <p:spPr bwMode="black">
          <a:xfrm>
            <a:off x="6763066" y="698261"/>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2"/>
          <p:cNvSpPr>
            <a:spLocks noChangeAspect="1"/>
          </p:cNvSpPr>
          <p:nvPr userDrawn="1"/>
        </p:nvSpPr>
        <p:spPr bwMode="black">
          <a:xfrm>
            <a:off x="5936301" y="650711"/>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52" name="Rectangle 51"/>
          <p:cNvSpPr/>
          <p:nvPr userDrawn="1"/>
        </p:nvSpPr>
        <p:spPr>
          <a:xfrm>
            <a:off x="7435851"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3" name="Rectangle 52"/>
          <p:cNvSpPr/>
          <p:nvPr userDrawn="1"/>
        </p:nvSpPr>
        <p:spPr>
          <a:xfrm>
            <a:off x="8304213"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5" name="Rectangle 54"/>
          <p:cNvSpPr/>
          <p:nvPr userDrawn="1"/>
        </p:nvSpPr>
        <p:spPr>
          <a:xfrm>
            <a:off x="7435851"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6" name="Rectangle 55"/>
          <p:cNvSpPr/>
          <p:nvPr userDrawn="1"/>
        </p:nvSpPr>
        <p:spPr>
          <a:xfrm>
            <a:off x="8304213"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7" name="Freeform 104"/>
          <p:cNvSpPr>
            <a:spLocks noEditPoints="1"/>
          </p:cNvSpPr>
          <p:nvPr userDrawn="1"/>
        </p:nvSpPr>
        <p:spPr bwMode="black">
          <a:xfrm>
            <a:off x="7610172" y="3237878"/>
            <a:ext cx="399071" cy="399071"/>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08"/>
          <p:cNvSpPr>
            <a:spLocks noEditPoints="1"/>
          </p:cNvSpPr>
          <p:nvPr userDrawn="1"/>
        </p:nvSpPr>
        <p:spPr bwMode="black">
          <a:xfrm>
            <a:off x="8505785" y="2375795"/>
            <a:ext cx="344568" cy="386512"/>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66"/>
          <p:cNvSpPr>
            <a:spLocks noEditPoints="1"/>
          </p:cNvSpPr>
          <p:nvPr userDrawn="1"/>
        </p:nvSpPr>
        <p:spPr bwMode="black">
          <a:xfrm>
            <a:off x="7610172" y="2375795"/>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077" name="Group 3076"/>
          <p:cNvGrpSpPr/>
          <p:nvPr userDrawn="1"/>
        </p:nvGrpSpPr>
        <p:grpSpPr>
          <a:xfrm>
            <a:off x="8462414" y="3320289"/>
            <a:ext cx="431310" cy="234248"/>
            <a:chOff x="1506537" y="2403476"/>
            <a:chExt cx="4492626" cy="2439987"/>
          </a:xfrm>
        </p:grpSpPr>
        <p:sp>
          <p:nvSpPr>
            <p:cNvPr id="125"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2"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1"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3517837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Graphics">
    <p:spTree>
      <p:nvGrpSpPr>
        <p:cNvPr id="1" name=""/>
        <p:cNvGrpSpPr/>
        <p:nvPr/>
      </p:nvGrpSpPr>
      <p:grpSpPr>
        <a:xfrm>
          <a:off x="0" y="0"/>
          <a:ext cx="0" cy="0"/>
          <a:chOff x="0" y="0"/>
          <a:chExt cx="0" cy="0"/>
        </a:xfrm>
      </p:grpSpPr>
      <p:sp>
        <p:nvSpPr>
          <p:cNvPr id="10" name="Content Placeholder 9"/>
          <p:cNvSpPr>
            <a:spLocks noGrp="1"/>
          </p:cNvSpPr>
          <p:nvPr>
            <p:ph sz="quarter" idx="18" hasCustomPrompt="1"/>
          </p:nvPr>
        </p:nvSpPr>
        <p:spPr>
          <a:xfrm>
            <a:off x="457200" y="1830388"/>
            <a:ext cx="4633913" cy="267017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9" name="Date Placeholder 8"/>
          <p:cNvSpPr>
            <a:spLocks noGrp="1"/>
          </p:cNvSpPr>
          <p:nvPr>
            <p:ph type="dt" sz="half" idx="22"/>
          </p:nvPr>
        </p:nvSpPr>
        <p:spPr/>
        <p:txBody>
          <a:bodyPr/>
          <a:lstStyle/>
          <a:p>
            <a:fld id="{B144B47E-32F1-4376-B255-AACC18F7F628}" type="datetime1">
              <a:rPr lang="en-US" smtClean="0"/>
              <a:t>11/15/2012</a:t>
            </a:fld>
            <a:endParaRPr lang="en-US" dirty="0"/>
          </a:p>
        </p:txBody>
      </p:sp>
      <p:sp>
        <p:nvSpPr>
          <p:cNvPr id="18" name="Footer Placeholder 17"/>
          <p:cNvSpPr>
            <a:spLocks noGrp="1"/>
          </p:cNvSpPr>
          <p:nvPr>
            <p:ph type="ftr" sz="quarter" idx="23"/>
          </p:nvPr>
        </p:nvSpPr>
        <p:spPr/>
        <p:txBody>
          <a:bodyPr/>
          <a:lstStyle/>
          <a:p>
            <a:r>
              <a:rPr lang="en-US" smtClean="0"/>
              <a:t>Microsoft confidential</a:t>
            </a:r>
            <a:endParaRPr lang="en-US" dirty="0"/>
          </a:p>
        </p:txBody>
      </p:sp>
      <p:sp>
        <p:nvSpPr>
          <p:cNvPr id="19" name="Slide Number Placeholder 18"/>
          <p:cNvSpPr>
            <a:spLocks noGrp="1"/>
          </p:cNvSpPr>
          <p:nvPr>
            <p:ph type="sldNum" sz="quarter" idx="24"/>
          </p:nvPr>
        </p:nvSpPr>
        <p:spPr/>
        <p:txBody>
          <a:bodyPr/>
          <a:lstStyle/>
          <a:p>
            <a:fld id="{B6F15528-21DE-4FAA-801E-634DDDAF4B2B}" type="slidenum">
              <a:rPr lang="en-US" smtClean="0"/>
              <a:pPr/>
              <a:t>‹#›</a:t>
            </a:fld>
            <a:endParaRPr lang="en-US" dirty="0"/>
          </a:p>
        </p:txBody>
      </p:sp>
      <p:sp>
        <p:nvSpPr>
          <p:cNvPr id="20" name="Title 1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2" name="Content Placeholder 9"/>
          <p:cNvSpPr>
            <a:spLocks noGrp="1"/>
          </p:cNvSpPr>
          <p:nvPr>
            <p:ph sz="quarter" idx="25" hasCustomPrompt="1"/>
          </p:nvPr>
        </p:nvSpPr>
        <p:spPr>
          <a:xfrm>
            <a:off x="5249863" y="1830388"/>
            <a:ext cx="3436937" cy="267017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131540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7" name="Text Placeholder 13"/>
          <p:cNvSpPr>
            <a:spLocks noGrp="1"/>
          </p:cNvSpPr>
          <p:nvPr>
            <p:ph type="body" sz="quarter" idx="20"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21"/>
          </p:nvPr>
        </p:nvSpPr>
        <p:spPr/>
        <p:txBody>
          <a:bodyPr/>
          <a:lstStyle/>
          <a:p>
            <a:fld id="{65FDB837-B1D3-4DC9-B088-0224C3358ECE}" type="datetime1">
              <a:rPr lang="en-US" smtClean="0"/>
              <a:t>11/15/2012</a:t>
            </a:fld>
            <a:endParaRPr lang="en-US" dirty="0"/>
          </a:p>
        </p:txBody>
      </p:sp>
      <p:sp>
        <p:nvSpPr>
          <p:cNvPr id="8" name="Footer Placeholder 7"/>
          <p:cNvSpPr>
            <a:spLocks noGrp="1"/>
          </p:cNvSpPr>
          <p:nvPr>
            <p:ph type="ftr" sz="quarter" idx="22"/>
          </p:nvPr>
        </p:nvSpPr>
        <p:spPr/>
        <p:txBody>
          <a:bodyPr/>
          <a:lstStyle/>
          <a:p>
            <a:r>
              <a:rPr lang="en-US" smtClean="0"/>
              <a:t>Microsoft confidential</a:t>
            </a:r>
            <a:endParaRPr lang="en-US" dirty="0"/>
          </a:p>
        </p:txBody>
      </p:sp>
      <p:sp>
        <p:nvSpPr>
          <p:cNvPr id="18" name="Slide Number Placeholder 17"/>
          <p:cNvSpPr>
            <a:spLocks noGrp="1"/>
          </p:cNvSpPr>
          <p:nvPr>
            <p:ph type="sldNum" sz="quarter" idx="23"/>
          </p:nvPr>
        </p:nvSpPr>
        <p:spPr/>
        <p:txBody>
          <a:bodyPr/>
          <a:lstStyle/>
          <a:p>
            <a:fld id="{B6F15528-21DE-4FAA-801E-634DDDAF4B2B}" type="slidenum">
              <a:rPr lang="en-US" smtClean="0"/>
              <a:pPr/>
              <a:t>‹#›</a:t>
            </a:fld>
            <a:endParaRPr lang="en-US" dirty="0"/>
          </a:p>
        </p:txBody>
      </p:sp>
      <p:sp>
        <p:nvSpPr>
          <p:cNvPr id="19" name="Title 18"/>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0" name="Content Placeholder 9"/>
          <p:cNvSpPr>
            <a:spLocks noGrp="1"/>
          </p:cNvSpPr>
          <p:nvPr>
            <p:ph sz="quarter" idx="18" hasCustomPrompt="1"/>
          </p:nvPr>
        </p:nvSpPr>
        <p:spPr>
          <a:xfrm>
            <a:off x="457200" y="1830388"/>
            <a:ext cx="4633913" cy="267017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p>
        </p:txBody>
      </p:sp>
      <p:sp>
        <p:nvSpPr>
          <p:cNvPr id="24" name="Text Placeholder 24"/>
          <p:cNvSpPr>
            <a:spLocks noGrp="1"/>
          </p:cNvSpPr>
          <p:nvPr>
            <p:ph type="body" sz="quarter" idx="29" hasCustomPrompt="1"/>
          </p:nvPr>
        </p:nvSpPr>
        <p:spPr>
          <a:xfrm>
            <a:off x="5243513"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5" name="Text Placeholder 21"/>
          <p:cNvSpPr>
            <a:spLocks noGrp="1"/>
          </p:cNvSpPr>
          <p:nvPr>
            <p:ph type="body" sz="quarter" idx="30" hasCustomPrompt="1"/>
          </p:nvPr>
        </p:nvSpPr>
        <p:spPr>
          <a:xfrm>
            <a:off x="5243513" y="2047595"/>
            <a:ext cx="2241550" cy="1276630"/>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2"/>
          <p:cNvSpPr>
            <a:spLocks noGrp="1"/>
          </p:cNvSpPr>
          <p:nvPr>
            <p:ph type="body" sz="quarter" idx="24" hasCustomPrompt="1"/>
          </p:nvPr>
        </p:nvSpPr>
        <p:spPr>
          <a:xfrm>
            <a:off x="5243514" y="3476626"/>
            <a:ext cx="1044574" cy="1023938"/>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73140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and Quote">
    <p:spTree>
      <p:nvGrpSpPr>
        <p:cNvPr id="1" name=""/>
        <p:cNvGrpSpPr/>
        <p:nvPr/>
      </p:nvGrpSpPr>
      <p:grpSpPr>
        <a:xfrm>
          <a:off x="0" y="0"/>
          <a:ext cx="0" cy="0"/>
          <a:chOff x="0" y="0"/>
          <a:chExt cx="0" cy="0"/>
        </a:xfrm>
      </p:grpSpPr>
      <p:sp>
        <p:nvSpPr>
          <p:cNvPr id="15"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20"/>
          </p:nvPr>
        </p:nvSpPr>
        <p:spPr/>
        <p:txBody>
          <a:bodyPr/>
          <a:lstStyle/>
          <a:p>
            <a:fld id="{31E433CC-2B7D-4C81-9AC0-6A3D9C047EA4}" type="datetime1">
              <a:rPr lang="en-US" smtClean="0"/>
              <a:t>11/15/2012</a:t>
            </a:fld>
            <a:endParaRPr lang="en-US" dirty="0"/>
          </a:p>
        </p:txBody>
      </p:sp>
      <p:sp>
        <p:nvSpPr>
          <p:cNvPr id="8" name="Footer Placeholder 7"/>
          <p:cNvSpPr>
            <a:spLocks noGrp="1"/>
          </p:cNvSpPr>
          <p:nvPr>
            <p:ph type="ftr" sz="quarter" idx="21"/>
          </p:nvPr>
        </p:nvSpPr>
        <p:spPr/>
        <p:txBody>
          <a:bodyPr/>
          <a:lstStyle/>
          <a:p>
            <a:r>
              <a:rPr lang="en-US" smtClean="0"/>
              <a:t>Microsoft confidential</a:t>
            </a:r>
            <a:endParaRPr lang="en-US" dirty="0"/>
          </a:p>
        </p:txBody>
      </p:sp>
      <p:sp>
        <p:nvSpPr>
          <p:cNvPr id="16" name="Slide Number Placeholder 15"/>
          <p:cNvSpPr>
            <a:spLocks noGrp="1"/>
          </p:cNvSpPr>
          <p:nvPr>
            <p:ph type="sldNum" sz="quarter" idx="22"/>
          </p:nvPr>
        </p:nvSpPr>
        <p:spPr/>
        <p:txBody>
          <a:bodyPr/>
          <a:lstStyle/>
          <a:p>
            <a:fld id="{B6F15528-21DE-4FAA-801E-634DDDAF4B2B}" type="slidenum">
              <a:rPr lang="en-US" smtClean="0"/>
              <a:pPr/>
              <a:t>‹#›</a:t>
            </a:fld>
            <a:endParaRPr lang="en-US" dirty="0"/>
          </a:p>
        </p:txBody>
      </p:sp>
      <p:sp>
        <p:nvSpPr>
          <p:cNvPr id="17" name="Title 16"/>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19" name="Content Placeholder 9"/>
          <p:cNvSpPr>
            <a:spLocks noGrp="1"/>
          </p:cNvSpPr>
          <p:nvPr>
            <p:ph sz="quarter" idx="18" hasCustomPrompt="1"/>
          </p:nvPr>
        </p:nvSpPr>
        <p:spPr>
          <a:xfrm>
            <a:off x="2849563" y="1830388"/>
            <a:ext cx="4633913" cy="2670175"/>
          </a:xfrm>
          <a:solidFill>
            <a:schemeClr val="accent3"/>
          </a:solidFill>
        </p:spPr>
        <p:txBody>
          <a:bodyPr anchor="ctr" anchorCtr="0">
            <a:normAutofit/>
          </a:bodyPr>
          <a:lstStyle>
            <a:lvl1pPr marL="0" indent="0" algn="ctr">
              <a:buNone/>
              <a:defRPr sz="1400" baseline="0">
                <a:solidFill>
                  <a:schemeClr val="tx2"/>
                </a:solidFill>
              </a:defRPr>
            </a:lvl1pPr>
          </a:lstStyle>
          <a:p>
            <a:pPr lvl="0"/>
            <a:r>
              <a:rPr lang="en-US" dirty="0" smtClean="0"/>
              <a:t>Click to place graphic/photo</a:t>
            </a:r>
            <a:endParaRPr lang="en-US" dirty="0"/>
          </a:p>
        </p:txBody>
      </p:sp>
      <p:sp>
        <p:nvSpPr>
          <p:cNvPr id="21" name="Text Placeholder 2"/>
          <p:cNvSpPr>
            <a:spLocks noGrp="1"/>
          </p:cNvSpPr>
          <p:nvPr>
            <p:ph type="body" sz="quarter" idx="29" hasCustomPrompt="1"/>
          </p:nvPr>
        </p:nvSpPr>
        <p:spPr>
          <a:xfrm>
            <a:off x="457200" y="1768475"/>
            <a:ext cx="2241550" cy="2732087"/>
          </a:xfrm>
        </p:spPr>
        <p:txBody>
          <a:bodyPr/>
          <a:lstStyle>
            <a:lvl1pPr marL="0" indent="0">
              <a:lnSpc>
                <a:spcPct val="105000"/>
              </a:lnSpc>
              <a:buNone/>
              <a:defRPr sz="2400">
                <a:solidFill>
                  <a:schemeClr val="tx2"/>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sz="quarter" idx="24" hasCustomPrompt="1"/>
          </p:nvPr>
        </p:nvSpPr>
        <p:spPr>
          <a:xfrm>
            <a:off x="7642225" y="1830388"/>
            <a:ext cx="1044576" cy="1195387"/>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6674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0B759D98-EAE2-45FF-92FC-E8016F3BA88C}" type="datetime1">
              <a:rPr lang="en-US" smtClean="0"/>
              <a:t>11/15/2012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457200" y="2281427"/>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457200" y="3356606"/>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16541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40544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1654175"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4057650"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1654175"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4057650"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821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id Highlight Top">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01CF3759-0E2D-418B-9F1D-D47669AF3638}" type="datetime1">
              <a:rPr lang="en-US" smtClean="0"/>
              <a:t>11/15/2012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457200" y="2281427"/>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457200" y="3356606"/>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1654175" y="1219200"/>
            <a:ext cx="2400300"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4054475" y="1219200"/>
            <a:ext cx="2400300"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marL="685800" indent="0">
              <a:lnSpc>
                <a:spcPct val="105000"/>
              </a:lnSpc>
              <a:buNone/>
              <a:defRPr>
                <a:solidFill>
                  <a:schemeClr val="bg1"/>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1654175"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4057650"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1654175"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4057650"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308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id Highlight Middle">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20A2AFA3-76B4-4F1D-925E-9100ACD37BD6}" type="datetime1">
              <a:rPr lang="en-US" smtClean="0"/>
              <a:t>11/15/2012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457200" y="2281427"/>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457200" y="3356606"/>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16541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40544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1654174" y="2281742"/>
            <a:ext cx="2403476"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4057649" y="2281742"/>
            <a:ext cx="2403476"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1654175"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4057650"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0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id Highlight Bottom">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C1376E6C-763E-4426-8F6F-FC3A6C338537}" type="datetime1">
              <a:rPr lang="en-US" smtClean="0"/>
              <a:t>11/15/2012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457200" y="2281427"/>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457200" y="3356606"/>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16541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40544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1654175"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4057650"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1654174" y="3356921"/>
            <a:ext cx="2403475"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marL="685800" indent="0">
              <a:lnSpc>
                <a:spcPct val="105000"/>
              </a:lnSpc>
              <a:buNone/>
              <a:defRPr>
                <a:solidFill>
                  <a:schemeClr val="bg1"/>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4057649" y="3356921"/>
            <a:ext cx="2403475"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377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9FD724BF-CFC4-42FD-BE4C-7B6091CF9FDF}" type="datetime1">
              <a:rPr lang="en-US" smtClean="0"/>
              <a:t>11/15/2012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24" name="Text Placeholder 24"/>
          <p:cNvSpPr>
            <a:spLocks noGrp="1"/>
          </p:cNvSpPr>
          <p:nvPr>
            <p:ph type="body" sz="quarter" idx="25" hasCustomPrompt="1"/>
          </p:nvPr>
        </p:nvSpPr>
        <p:spPr>
          <a:xfrm>
            <a:off x="1649413" y="1172883"/>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5" name="Text Placeholder 21"/>
          <p:cNvSpPr>
            <a:spLocks noGrp="1"/>
          </p:cNvSpPr>
          <p:nvPr>
            <p:ph type="body" sz="quarter" idx="26" hasCustomPrompt="1"/>
          </p:nvPr>
        </p:nvSpPr>
        <p:spPr>
          <a:xfrm>
            <a:off x="1649413" y="1428190"/>
            <a:ext cx="2241550" cy="1352831"/>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14"/>
          <p:cNvSpPr>
            <a:spLocks noGrp="1"/>
          </p:cNvSpPr>
          <p:nvPr>
            <p:ph type="body" sz="quarter" idx="46" hasCustomPrompt="1"/>
          </p:nvPr>
        </p:nvSpPr>
        <p:spPr>
          <a:xfrm>
            <a:off x="40544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7" name="Text Placeholder 14"/>
          <p:cNvSpPr>
            <a:spLocks noGrp="1"/>
          </p:cNvSpPr>
          <p:nvPr>
            <p:ph type="body" sz="quarter" idx="48" hasCustomPrompt="1"/>
          </p:nvPr>
        </p:nvSpPr>
        <p:spPr>
          <a:xfrm>
            <a:off x="4057650"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8" name="Text Placeholder 14"/>
          <p:cNvSpPr>
            <a:spLocks noGrp="1"/>
          </p:cNvSpPr>
          <p:nvPr>
            <p:ph type="body" sz="quarter" idx="50" hasCustomPrompt="1"/>
          </p:nvPr>
        </p:nvSpPr>
        <p:spPr>
          <a:xfrm>
            <a:off x="4057650"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9"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00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t>11/15/2012</a:t>
            </a:fld>
            <a:endParaRPr lang="en-US" dirty="0"/>
          </a:p>
        </p:txBody>
      </p:sp>
      <p:sp>
        <p:nvSpPr>
          <p:cNvPr id="9" name="Footer Placeholder 8"/>
          <p:cNvSpPr>
            <a:spLocks noGrp="1"/>
          </p:cNvSpPr>
          <p:nvPr>
            <p:ph type="ftr" sz="quarter" idx="19"/>
          </p:nvPr>
        </p:nvSpPr>
        <p:spPr/>
        <p:txBody>
          <a:bodyPr/>
          <a:lstStyle/>
          <a:p>
            <a:r>
              <a:rPr lang="en-US" smtClean="0"/>
              <a:t>Microsoft confidential</a:t>
            </a:r>
            <a:endParaRPr lang="en-US" dirty="0"/>
          </a:p>
        </p:txBody>
      </p:sp>
      <p:sp>
        <p:nvSpPr>
          <p:cNvPr id="10" name="Slide Number Placeholder 9"/>
          <p:cNvSpPr>
            <a:spLocks noGrp="1"/>
          </p:cNvSpPr>
          <p:nvPr>
            <p:ph type="sldNum" sz="quarter" idx="20"/>
          </p:nvPr>
        </p:nvSpPr>
        <p:spPr/>
        <p:txBody>
          <a:bodyPr/>
          <a:lstStyle/>
          <a:p>
            <a:fld id="{B6F15528-21DE-4FAA-801E-634DDDAF4B2B}" type="slidenum">
              <a:rPr lang="en-US" smtClean="0"/>
              <a:pPr/>
              <a:t>‹#›</a:t>
            </a:fld>
            <a:endParaRPr lang="en-US" dirty="0"/>
          </a:p>
        </p:txBody>
      </p:sp>
      <p:sp>
        <p:nvSpPr>
          <p:cNvPr id="11" name="Title 10"/>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Tree>
    <p:extLst>
      <p:ext uri="{BB962C8B-B14F-4D97-AF65-F5344CB8AC3E}">
        <p14:creationId xmlns:p14="http://schemas.microsoft.com/office/powerpoint/2010/main" val="17920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Graphics">
    <p:spTree>
      <p:nvGrpSpPr>
        <p:cNvPr id="1" name=""/>
        <p:cNvGrpSpPr/>
        <p:nvPr/>
      </p:nvGrpSpPr>
      <p:grpSpPr>
        <a:xfrm>
          <a:off x="0" y="0"/>
          <a:ext cx="0" cy="0"/>
          <a:chOff x="0" y="0"/>
          <a:chExt cx="0" cy="0"/>
        </a:xfrm>
      </p:grpSpPr>
      <p:sp>
        <p:nvSpPr>
          <p:cNvPr id="8" name="Date Placeholder 7"/>
          <p:cNvSpPr>
            <a:spLocks noGrp="1"/>
          </p:cNvSpPr>
          <p:nvPr>
            <p:ph type="dt" sz="half" idx="27"/>
          </p:nvPr>
        </p:nvSpPr>
        <p:spPr/>
        <p:txBody>
          <a:bodyPr/>
          <a:lstStyle/>
          <a:p>
            <a:fld id="{B4E39EC3-634A-464F-A373-6B000589DEC7}" type="datetime1">
              <a:rPr lang="en-US" smtClean="0"/>
              <a:t>11/15/2012</a:t>
            </a:fld>
            <a:endParaRPr lang="en-US" dirty="0"/>
          </a:p>
        </p:txBody>
      </p:sp>
      <p:sp>
        <p:nvSpPr>
          <p:cNvPr id="9" name="Footer Placeholder 8"/>
          <p:cNvSpPr>
            <a:spLocks noGrp="1"/>
          </p:cNvSpPr>
          <p:nvPr>
            <p:ph type="ftr" sz="quarter" idx="28"/>
          </p:nvPr>
        </p:nvSpPr>
        <p:spPr/>
        <p:txBody>
          <a:bodyPr/>
          <a:lstStyle/>
          <a:p>
            <a:r>
              <a:rPr lang="en-US" smtClean="0"/>
              <a:t>Microsoft confidential</a:t>
            </a:r>
            <a:endParaRPr lang="en-US" dirty="0"/>
          </a:p>
        </p:txBody>
      </p:sp>
      <p:sp>
        <p:nvSpPr>
          <p:cNvPr id="20" name="Slide Number Placeholder 19"/>
          <p:cNvSpPr>
            <a:spLocks noGrp="1"/>
          </p:cNvSpPr>
          <p:nvPr>
            <p:ph type="sldNum" sz="quarter" idx="29"/>
          </p:nvPr>
        </p:nvSpPr>
        <p:spPr/>
        <p:txBody>
          <a:bodyPr/>
          <a:lstStyle/>
          <a:p>
            <a:fld id="{B6F15528-21DE-4FAA-801E-634DDDAF4B2B}" type="slidenum">
              <a:rPr lang="en-US" smtClean="0"/>
              <a:pPr/>
              <a:t>‹#›</a:t>
            </a:fld>
            <a:endParaRPr lang="en-US" dirty="0"/>
          </a:p>
        </p:txBody>
      </p:sp>
      <p:sp>
        <p:nvSpPr>
          <p:cNvPr id="22" name="Content Placeholder 9"/>
          <p:cNvSpPr>
            <a:spLocks noGrp="1"/>
          </p:cNvSpPr>
          <p:nvPr>
            <p:ph sz="quarter" idx="18" hasCustomPrompt="1"/>
          </p:nvPr>
        </p:nvSpPr>
        <p:spPr>
          <a:xfrm>
            <a:off x="457200" y="466726"/>
            <a:ext cx="3433763" cy="4033838"/>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23" name="Content Placeholder 9"/>
          <p:cNvSpPr>
            <a:spLocks noGrp="1"/>
          </p:cNvSpPr>
          <p:nvPr>
            <p:ph sz="quarter" idx="30" hasCustomPrompt="1"/>
          </p:nvPr>
        </p:nvSpPr>
        <p:spPr>
          <a:xfrm>
            <a:off x="4051301" y="466726"/>
            <a:ext cx="2243138" cy="1363662"/>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24" name="Content Placeholder 9"/>
          <p:cNvSpPr>
            <a:spLocks noGrp="1"/>
          </p:cNvSpPr>
          <p:nvPr>
            <p:ph sz="quarter" idx="31" hasCustomPrompt="1"/>
          </p:nvPr>
        </p:nvSpPr>
        <p:spPr>
          <a:xfrm>
            <a:off x="6443662" y="466726"/>
            <a:ext cx="2243138" cy="1363662"/>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26" name="Content Placeholder 9"/>
          <p:cNvSpPr>
            <a:spLocks noGrp="1"/>
          </p:cNvSpPr>
          <p:nvPr>
            <p:ph sz="quarter" idx="32" hasCustomPrompt="1"/>
          </p:nvPr>
        </p:nvSpPr>
        <p:spPr>
          <a:xfrm>
            <a:off x="4051300" y="1985836"/>
            <a:ext cx="4635500" cy="2514728"/>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181137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userDrawn="1"/>
        </p:nvSpPr>
        <p:spPr>
          <a:xfrm>
            <a:off x="7435851"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95" name="Rectangle 94"/>
          <p:cNvSpPr/>
          <p:nvPr userDrawn="1"/>
        </p:nvSpPr>
        <p:spPr>
          <a:xfrm>
            <a:off x="8304213"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77" name="Picture Placeholder 9"/>
          <p:cNvSpPr>
            <a:spLocks noGrp="1"/>
          </p:cNvSpPr>
          <p:nvPr>
            <p:ph type="pic" sz="quarter" idx="19" hasCustomPrompt="1"/>
          </p:nvPr>
        </p:nvSpPr>
        <p:spPr>
          <a:xfrm>
            <a:off x="5699126" y="1335088"/>
            <a:ext cx="1616075" cy="1607820"/>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3063558"/>
            <a:ext cx="3352801" cy="1610592"/>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2579732"/>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6" name="Rectangle 5"/>
          <p:cNvSpPr/>
          <p:nvPr userDrawn="1"/>
        </p:nvSpPr>
        <p:spPr>
          <a:xfrm>
            <a:off x="7435850" y="4787177"/>
            <a:ext cx="1616076"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2" name="Rectangle 51"/>
          <p:cNvSpPr/>
          <p:nvPr userDrawn="1"/>
        </p:nvSpPr>
        <p:spPr>
          <a:xfrm>
            <a:off x="5699125" y="4787177"/>
            <a:ext cx="1616076"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3" name="Rectangle 52"/>
          <p:cNvSpPr/>
          <p:nvPr userDrawn="1"/>
        </p:nvSpPr>
        <p:spPr>
          <a:xfrm>
            <a:off x="7435851" y="1335088"/>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5" name="Rectangle 54"/>
          <p:cNvSpPr/>
          <p:nvPr userDrawn="1"/>
        </p:nvSpPr>
        <p:spPr>
          <a:xfrm>
            <a:off x="8304213" y="1335088"/>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8" name="Rectangle 57"/>
          <p:cNvSpPr/>
          <p:nvPr userDrawn="1"/>
        </p:nvSpPr>
        <p:spPr>
          <a:xfrm>
            <a:off x="5699126"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9" name="Rectangle 58"/>
          <p:cNvSpPr/>
          <p:nvPr userDrawn="1"/>
        </p:nvSpPr>
        <p:spPr>
          <a:xfrm>
            <a:off x="6567487"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80" name="Rectangle 79"/>
          <p:cNvSpPr/>
          <p:nvPr userDrawn="1"/>
        </p:nvSpPr>
        <p:spPr>
          <a:xfrm>
            <a:off x="7435851"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81" name="Rectangle 80"/>
          <p:cNvSpPr/>
          <p:nvPr userDrawn="1"/>
        </p:nvSpPr>
        <p:spPr>
          <a:xfrm>
            <a:off x="8304213"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82" name="Freeform 95"/>
          <p:cNvSpPr>
            <a:spLocks/>
          </p:cNvSpPr>
          <p:nvPr userDrawn="1"/>
        </p:nvSpPr>
        <p:spPr bwMode="black">
          <a:xfrm>
            <a:off x="6778434" y="677673"/>
            <a:ext cx="325819" cy="32581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3" name="Freeform 81"/>
          <p:cNvSpPr>
            <a:spLocks noEditPoints="1"/>
          </p:cNvSpPr>
          <p:nvPr userDrawn="1"/>
        </p:nvSpPr>
        <p:spPr bwMode="black">
          <a:xfrm>
            <a:off x="8492302" y="696761"/>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4" name="Freeform 116"/>
          <p:cNvSpPr>
            <a:spLocks noEditPoints="1"/>
          </p:cNvSpPr>
          <p:nvPr userDrawn="1"/>
        </p:nvSpPr>
        <p:spPr bwMode="black">
          <a:xfrm>
            <a:off x="7631430" y="698261"/>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5" name="Freeform 12"/>
          <p:cNvSpPr>
            <a:spLocks noChangeAspect="1"/>
          </p:cNvSpPr>
          <p:nvPr userDrawn="1"/>
        </p:nvSpPr>
        <p:spPr bwMode="black">
          <a:xfrm>
            <a:off x="5936301" y="650711"/>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86" name="Freeform 104"/>
          <p:cNvSpPr>
            <a:spLocks noEditPoints="1"/>
          </p:cNvSpPr>
          <p:nvPr userDrawn="1"/>
        </p:nvSpPr>
        <p:spPr bwMode="black">
          <a:xfrm>
            <a:off x="7610172" y="2377771"/>
            <a:ext cx="399071" cy="399071"/>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7" name="Freeform 108"/>
          <p:cNvSpPr>
            <a:spLocks noEditPoints="1"/>
          </p:cNvSpPr>
          <p:nvPr userDrawn="1"/>
        </p:nvSpPr>
        <p:spPr bwMode="black">
          <a:xfrm>
            <a:off x="8505785" y="1515688"/>
            <a:ext cx="344568" cy="386512"/>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8" name="Freeform 166"/>
          <p:cNvSpPr>
            <a:spLocks noEditPoints="1"/>
          </p:cNvSpPr>
          <p:nvPr userDrawn="1"/>
        </p:nvSpPr>
        <p:spPr bwMode="black">
          <a:xfrm>
            <a:off x="7610172" y="1515688"/>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6" name="Group 95"/>
          <p:cNvGrpSpPr/>
          <p:nvPr userDrawn="1"/>
        </p:nvGrpSpPr>
        <p:grpSpPr>
          <a:xfrm>
            <a:off x="8462414" y="2451927"/>
            <a:ext cx="431310" cy="234248"/>
            <a:chOff x="1506537" y="2403476"/>
            <a:chExt cx="4492626" cy="2439987"/>
          </a:xfrm>
        </p:grpSpPr>
        <p:sp>
          <p:nvSpPr>
            <p:cNvPr id="97"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8171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Graphics">
    <p:spTree>
      <p:nvGrpSpPr>
        <p:cNvPr id="1" name=""/>
        <p:cNvGrpSpPr/>
        <p:nvPr/>
      </p:nvGrpSpPr>
      <p:grpSpPr>
        <a:xfrm>
          <a:off x="0" y="0"/>
          <a:ext cx="0" cy="0"/>
          <a:chOff x="0" y="0"/>
          <a:chExt cx="0" cy="0"/>
        </a:xfrm>
      </p:grpSpPr>
      <p:sp>
        <p:nvSpPr>
          <p:cNvPr id="8" name="Date Placeholder 7"/>
          <p:cNvSpPr>
            <a:spLocks noGrp="1"/>
          </p:cNvSpPr>
          <p:nvPr>
            <p:ph type="dt" sz="half" idx="26"/>
          </p:nvPr>
        </p:nvSpPr>
        <p:spPr/>
        <p:txBody>
          <a:bodyPr/>
          <a:lstStyle/>
          <a:p>
            <a:fld id="{C6E05236-6230-454E-916E-90E0BFB81E08}" type="datetime1">
              <a:rPr lang="en-US" smtClean="0"/>
              <a:t>11/15/2012</a:t>
            </a:fld>
            <a:endParaRPr lang="en-US" dirty="0"/>
          </a:p>
        </p:txBody>
      </p:sp>
      <p:sp>
        <p:nvSpPr>
          <p:cNvPr id="9" name="Footer Placeholder 8"/>
          <p:cNvSpPr>
            <a:spLocks noGrp="1"/>
          </p:cNvSpPr>
          <p:nvPr>
            <p:ph type="ftr" sz="quarter" idx="27"/>
          </p:nvPr>
        </p:nvSpPr>
        <p:spPr/>
        <p:txBody>
          <a:bodyPr/>
          <a:lstStyle/>
          <a:p>
            <a:r>
              <a:rPr lang="en-US" smtClean="0"/>
              <a:t>Microsoft confidential</a:t>
            </a:r>
            <a:endParaRPr lang="en-US" dirty="0"/>
          </a:p>
        </p:txBody>
      </p:sp>
      <p:sp>
        <p:nvSpPr>
          <p:cNvPr id="22" name="Slide Number Placeholder 21"/>
          <p:cNvSpPr>
            <a:spLocks noGrp="1"/>
          </p:cNvSpPr>
          <p:nvPr>
            <p:ph type="sldNum" sz="quarter" idx="28"/>
          </p:nvPr>
        </p:nvSpPr>
        <p:spPr/>
        <p:txBody>
          <a:bodyPr/>
          <a:lstStyle/>
          <a:p>
            <a:fld id="{B6F15528-21DE-4FAA-801E-634DDDAF4B2B}" type="slidenum">
              <a:rPr lang="en-US" smtClean="0"/>
              <a:pPr/>
              <a:t>‹#›</a:t>
            </a:fld>
            <a:endParaRPr lang="en-US" dirty="0"/>
          </a:p>
        </p:txBody>
      </p:sp>
      <p:sp>
        <p:nvSpPr>
          <p:cNvPr id="24" name="Content Placeholder 9"/>
          <p:cNvSpPr>
            <a:spLocks noGrp="1"/>
          </p:cNvSpPr>
          <p:nvPr>
            <p:ph sz="quarter" idx="18" hasCustomPrompt="1"/>
          </p:nvPr>
        </p:nvSpPr>
        <p:spPr>
          <a:xfrm>
            <a:off x="457200" y="466726"/>
            <a:ext cx="4633913" cy="4033838"/>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25" name="Content Placeholder 9"/>
          <p:cNvSpPr>
            <a:spLocks noGrp="1"/>
          </p:cNvSpPr>
          <p:nvPr>
            <p:ph sz="quarter" idx="29" hasCustomPrompt="1"/>
          </p:nvPr>
        </p:nvSpPr>
        <p:spPr>
          <a:xfrm>
            <a:off x="5249863" y="466726"/>
            <a:ext cx="1044575" cy="1206500"/>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6" name="Content Placeholder 9"/>
          <p:cNvSpPr>
            <a:spLocks noGrp="1"/>
          </p:cNvSpPr>
          <p:nvPr>
            <p:ph sz="quarter" idx="30" hasCustomPrompt="1"/>
          </p:nvPr>
        </p:nvSpPr>
        <p:spPr>
          <a:xfrm>
            <a:off x="6446044" y="466726"/>
            <a:ext cx="1044575" cy="1206500"/>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7" name="Content Placeholder 9"/>
          <p:cNvSpPr>
            <a:spLocks noGrp="1"/>
          </p:cNvSpPr>
          <p:nvPr>
            <p:ph sz="quarter" idx="31" hasCustomPrompt="1"/>
          </p:nvPr>
        </p:nvSpPr>
        <p:spPr>
          <a:xfrm>
            <a:off x="7642225" y="466726"/>
            <a:ext cx="1044575" cy="1206500"/>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8" name="Content Placeholder 9"/>
          <p:cNvSpPr>
            <a:spLocks noGrp="1"/>
          </p:cNvSpPr>
          <p:nvPr>
            <p:ph sz="quarter" idx="32" hasCustomPrompt="1"/>
          </p:nvPr>
        </p:nvSpPr>
        <p:spPr>
          <a:xfrm>
            <a:off x="5249863" y="1830388"/>
            <a:ext cx="3436937" cy="267017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416847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8905B7-0AF8-4311-A816-0736BC558407}" type="datetime1">
              <a:rPr lang="en-US" smtClean="0"/>
              <a:t>11/15/2012</a:t>
            </a:fld>
            <a:endParaRPr lang="en-US" dirty="0"/>
          </a:p>
        </p:txBody>
      </p:sp>
      <p:sp>
        <p:nvSpPr>
          <p:cNvPr id="6" name="Footer Placeholder 5"/>
          <p:cNvSpPr>
            <a:spLocks noGrp="1"/>
          </p:cNvSpPr>
          <p:nvPr>
            <p:ph type="ftr" sz="quarter" idx="11"/>
          </p:nvPr>
        </p:nvSpPr>
        <p:spPr/>
        <p:txBody>
          <a:bodyPr/>
          <a:lstStyle/>
          <a:p>
            <a:r>
              <a:rPr lang="en-US" smtClean="0"/>
              <a:t>Microsoft confidential</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79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44" name="Title 43"/>
          <p:cNvSpPr>
            <a:spLocks noGrp="1"/>
          </p:cNvSpPr>
          <p:nvPr>
            <p:ph type="title" hasCustomPrompt="1"/>
          </p:nvPr>
        </p:nvSpPr>
        <p:spPr>
          <a:xfrm>
            <a:off x="457200" y="401955"/>
            <a:ext cx="8229600" cy="360548"/>
          </a:xfrm>
        </p:spPr>
        <p:txBody>
          <a:bodyPr/>
          <a:lstStyle>
            <a:lvl1pPr>
              <a:defRPr>
                <a:solidFill>
                  <a:schemeClr val="tx1"/>
                </a:solidFill>
              </a:defRPr>
            </a:lvl1pPr>
          </a:lstStyle>
          <a:p>
            <a:r>
              <a:rPr lang="en-US" dirty="0" smtClean="0"/>
              <a:t>Click to edit title</a:t>
            </a:r>
            <a:endParaRPr lang="en-US" dirty="0"/>
          </a:p>
        </p:txBody>
      </p:sp>
      <p:sp>
        <p:nvSpPr>
          <p:cNvPr id="50"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49" name="Date Placeholder 48"/>
          <p:cNvSpPr>
            <a:spLocks noGrp="1"/>
          </p:cNvSpPr>
          <p:nvPr>
            <p:ph type="dt" sz="half" idx="19"/>
          </p:nvPr>
        </p:nvSpPr>
        <p:spPr/>
        <p:txBody>
          <a:bodyPr/>
          <a:lstStyle/>
          <a:p>
            <a:fld id="{ABF883E0-5EA3-4D5E-89C2-DD41B77FA2EC}" type="datetime1">
              <a:rPr lang="en-US" smtClean="0"/>
              <a:t>11/15/2012</a:t>
            </a:fld>
            <a:endParaRPr lang="en-US" dirty="0"/>
          </a:p>
        </p:txBody>
      </p:sp>
      <p:sp>
        <p:nvSpPr>
          <p:cNvPr id="53" name="Footer Placeholder 52"/>
          <p:cNvSpPr>
            <a:spLocks noGrp="1"/>
          </p:cNvSpPr>
          <p:nvPr>
            <p:ph type="ftr" sz="quarter" idx="20"/>
          </p:nvPr>
        </p:nvSpPr>
        <p:spPr/>
        <p:txBody>
          <a:bodyPr/>
          <a:lstStyle/>
          <a:p>
            <a:r>
              <a:rPr lang="en-US" smtClean="0"/>
              <a:t>Microsoft confidential</a:t>
            </a:r>
            <a:endParaRPr lang="en-US" dirty="0"/>
          </a:p>
        </p:txBody>
      </p:sp>
      <p:sp>
        <p:nvSpPr>
          <p:cNvPr id="54" name="Slide Number Placeholder 53"/>
          <p:cNvSpPr>
            <a:spLocks noGrp="1"/>
          </p:cNvSpPr>
          <p:nvPr>
            <p:ph type="sldNum" sz="quarter" idx="21"/>
          </p:nvPr>
        </p:nvSpPr>
        <p:spPr/>
        <p:txBody>
          <a:bodyPr/>
          <a:lstStyle/>
          <a:p>
            <a:fld id="{B6F15528-21DE-4FAA-801E-634DDDAF4B2B}" type="slidenum">
              <a:rPr lang="en-US" smtClean="0"/>
              <a:pPr/>
              <a:t>‹#›</a:t>
            </a:fld>
            <a:endParaRPr lang="en-US" dirty="0"/>
          </a:p>
        </p:txBody>
      </p:sp>
      <p:grpSp>
        <p:nvGrpSpPr>
          <p:cNvPr id="56" name="Group 55"/>
          <p:cNvGrpSpPr/>
          <p:nvPr userDrawn="1"/>
        </p:nvGrpSpPr>
        <p:grpSpPr>
          <a:xfrm>
            <a:off x="7835582" y="4778737"/>
            <a:ext cx="851218" cy="115811"/>
            <a:chOff x="464820" y="471850"/>
            <a:chExt cx="2499360" cy="340045"/>
          </a:xfrm>
          <a:solidFill>
            <a:schemeClr val="tx1"/>
          </a:solidFill>
        </p:grpSpPr>
        <p:sp>
          <p:nvSpPr>
            <p:cNvPr id="57"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2"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3"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4"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5"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6"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7"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8"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9"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70"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71"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74" name="Text Placeholder 2"/>
          <p:cNvSpPr>
            <a:spLocks noGrp="1"/>
          </p:cNvSpPr>
          <p:nvPr>
            <p:ph type="body" sz="quarter" idx="22" hasCustomPrompt="1"/>
          </p:nvPr>
        </p:nvSpPr>
        <p:spPr>
          <a:xfrm>
            <a:off x="457200" y="1768475"/>
            <a:ext cx="2241550" cy="2732087"/>
          </a:xfrm>
        </p:spPr>
        <p:txBody>
          <a:bodyPr/>
          <a:lstStyle>
            <a:lvl1pPr marL="0" indent="0">
              <a:lnSpc>
                <a:spcPct val="105000"/>
              </a:lnSpc>
              <a:buNone/>
              <a:defRPr sz="2400">
                <a:solidFill>
                  <a:schemeClr val="tx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5" name="Text Placeholder 2"/>
          <p:cNvSpPr>
            <a:spLocks noGrp="1"/>
          </p:cNvSpPr>
          <p:nvPr>
            <p:ph type="body" sz="quarter" idx="23" hasCustomPrompt="1"/>
          </p:nvPr>
        </p:nvSpPr>
        <p:spPr>
          <a:xfrm>
            <a:off x="4054475" y="1768475"/>
            <a:ext cx="4632325" cy="386469"/>
          </a:xfrm>
        </p:spPr>
        <p:txBody>
          <a:bodyPr/>
          <a:lstStyle>
            <a:lvl1pPr marL="0" indent="0">
              <a:lnSpc>
                <a:spcPct val="105000"/>
              </a:lnSpc>
              <a:buNone/>
              <a:defRPr sz="2400">
                <a:solidFill>
                  <a:schemeClr val="tx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endParaRPr lang="en-US" dirty="0"/>
          </a:p>
        </p:txBody>
      </p:sp>
      <p:sp>
        <p:nvSpPr>
          <p:cNvPr id="76" name="Text Placeholder 2"/>
          <p:cNvSpPr>
            <a:spLocks noGrp="1"/>
          </p:cNvSpPr>
          <p:nvPr>
            <p:ph type="body" sz="quarter" idx="24" hasCustomPrompt="1"/>
          </p:nvPr>
        </p:nvSpPr>
        <p:spPr>
          <a:xfrm>
            <a:off x="4054475" y="2154944"/>
            <a:ext cx="4632325" cy="2345619"/>
          </a:xfrm>
        </p:spPr>
        <p:txBody>
          <a:bodyPr/>
          <a:lstStyle>
            <a:lvl1pPr marL="0" indent="0">
              <a:lnSpc>
                <a:spcPct val="125000"/>
              </a:lnSpc>
              <a:spcBef>
                <a:spcPts val="0"/>
              </a:spcBef>
              <a:buNone/>
              <a:defRPr sz="1200">
                <a:solidFill>
                  <a:schemeClr val="tx1"/>
                </a:solidFill>
              </a:defRPr>
            </a:lvl1pPr>
            <a:lvl2pPr marL="285750" indent="-114300">
              <a:buFont typeface="Arial" pitchFamily="34" charset="0"/>
              <a:buChar char="•"/>
              <a:defRPr sz="1200"/>
            </a:lvl2pPr>
            <a:lvl3pPr marL="457200" indent="-114300">
              <a:defRPr sz="1200"/>
            </a:lvl3pPr>
            <a:lvl4pPr marL="631825" indent="-114300">
              <a:defRPr sz="1200"/>
            </a:lvl4pPr>
            <a:lvl5pPr marL="800100" indent="-114300">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23314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cial Content">
    <p:bg>
      <p:bgPr>
        <a:solidFill>
          <a:schemeClr val="accent1"/>
        </a:solidFill>
        <a:effectLst/>
      </p:bgPr>
    </p:bg>
    <p:spTree>
      <p:nvGrpSpPr>
        <p:cNvPr id="1" name=""/>
        <p:cNvGrpSpPr/>
        <p:nvPr/>
      </p:nvGrpSpPr>
      <p:grpSpPr>
        <a:xfrm>
          <a:off x="0" y="0"/>
          <a:ext cx="0" cy="0"/>
          <a:chOff x="0" y="0"/>
          <a:chExt cx="0" cy="0"/>
        </a:xfrm>
      </p:grpSpPr>
      <p:sp>
        <p:nvSpPr>
          <p:cNvPr id="28"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18"/>
          </p:nvPr>
        </p:nvSpPr>
        <p:spPr/>
        <p:txBody>
          <a:bodyPr/>
          <a:lstStyle/>
          <a:p>
            <a:fld id="{3481A3E1-0744-45AC-A89C-879792E98581}" type="datetime1">
              <a:rPr lang="en-US" smtClean="0"/>
              <a:t>11/15/2012</a:t>
            </a:fld>
            <a:endParaRPr lang="en-US" dirty="0"/>
          </a:p>
        </p:txBody>
      </p:sp>
      <p:sp>
        <p:nvSpPr>
          <p:cNvPr id="30" name="Footer Placeholder 29"/>
          <p:cNvSpPr>
            <a:spLocks noGrp="1"/>
          </p:cNvSpPr>
          <p:nvPr>
            <p:ph type="ftr" sz="quarter" idx="19"/>
          </p:nvPr>
        </p:nvSpPr>
        <p:spPr/>
        <p:txBody>
          <a:bodyPr/>
          <a:lstStyle/>
          <a:p>
            <a:r>
              <a:rPr lang="en-US" smtClean="0"/>
              <a:t>Microsoft confidential</a:t>
            </a:r>
            <a:endParaRPr lang="en-US" dirty="0"/>
          </a:p>
        </p:txBody>
      </p:sp>
      <p:sp>
        <p:nvSpPr>
          <p:cNvPr id="32" name="Slide Number Placeholder 31"/>
          <p:cNvSpPr>
            <a:spLocks noGrp="1"/>
          </p:cNvSpPr>
          <p:nvPr>
            <p:ph type="sldNum" sz="quarter" idx="20"/>
          </p:nvPr>
        </p:nvSpPr>
        <p:spPr/>
        <p:txBody>
          <a:bodyPr/>
          <a:lstStyle/>
          <a:p>
            <a:fld id="{B6F15528-21DE-4FAA-801E-634DDDAF4B2B}" type="slidenum">
              <a:rPr lang="en-US" smtClean="0"/>
              <a:pPr/>
              <a:t>‹#›</a:t>
            </a:fld>
            <a:endParaRPr lang="en-US" dirty="0"/>
          </a:p>
        </p:txBody>
      </p:sp>
      <p:grpSp>
        <p:nvGrpSpPr>
          <p:cNvPr id="35" name="Group 34"/>
          <p:cNvGrpSpPr/>
          <p:nvPr userDrawn="1"/>
        </p:nvGrpSpPr>
        <p:grpSpPr>
          <a:xfrm>
            <a:off x="7835582" y="4778737"/>
            <a:ext cx="851218" cy="115811"/>
            <a:chOff x="464820" y="471850"/>
            <a:chExt cx="2499360" cy="340045"/>
          </a:xfrm>
          <a:solidFill>
            <a:schemeClr val="tx1"/>
          </a:solidFill>
        </p:grpSpPr>
        <p:sp>
          <p:nvSpPr>
            <p:cNvPr id="38"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9"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0"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1"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2"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3"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4"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5"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6"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7"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8"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9"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0"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1"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2"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33" name="Title 32"/>
          <p:cNvSpPr>
            <a:spLocks noGrp="1"/>
          </p:cNvSpPr>
          <p:nvPr>
            <p:ph type="title" hasCustomPrompt="1"/>
          </p:nvPr>
        </p:nvSpPr>
        <p:spPr>
          <a:xfrm>
            <a:off x="457200" y="401955"/>
            <a:ext cx="8229600" cy="360548"/>
          </a:xfrm>
        </p:spPr>
        <p:txBody>
          <a:bodyPr/>
          <a:lstStyle>
            <a:lvl1pPr>
              <a:defRPr>
                <a:solidFill>
                  <a:schemeClr val="tx1"/>
                </a:solidFill>
              </a:defRPr>
            </a:lvl1pPr>
          </a:lstStyle>
          <a:p>
            <a:r>
              <a:rPr lang="en-US" dirty="0" smtClean="0"/>
              <a:t>Click to edit title</a:t>
            </a:r>
            <a:endParaRPr lang="en-US" dirty="0"/>
          </a:p>
        </p:txBody>
      </p:sp>
      <p:sp>
        <p:nvSpPr>
          <p:cNvPr id="53" name="Text Placeholder 2"/>
          <p:cNvSpPr>
            <a:spLocks noGrp="1"/>
          </p:cNvSpPr>
          <p:nvPr>
            <p:ph type="body" sz="quarter" idx="21" hasCustomPrompt="1"/>
          </p:nvPr>
        </p:nvSpPr>
        <p:spPr>
          <a:xfrm>
            <a:off x="457200" y="1768475"/>
            <a:ext cx="8229600" cy="2732087"/>
          </a:xfrm>
        </p:spPr>
        <p:txBody>
          <a:bodyPr/>
          <a:lstStyle>
            <a:lvl1pPr marL="0" indent="0">
              <a:lnSpc>
                <a:spcPct val="105000"/>
              </a:lnSpc>
              <a:buNone/>
              <a:defRPr sz="2400">
                <a:solidFill>
                  <a:schemeClr val="tx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1218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457199" y="1767840"/>
            <a:ext cx="2242186" cy="360548"/>
          </a:xfrm>
        </p:spPr>
        <p:txBody>
          <a:bodyPr/>
          <a:lstStyle>
            <a:lvl1pPr>
              <a:defRPr baseline="0">
                <a:solidFill>
                  <a:schemeClr val="tx1"/>
                </a:solidFill>
              </a:defRPr>
            </a:lvl1pPr>
          </a:lstStyle>
          <a:p>
            <a:r>
              <a:rPr lang="en-US" dirty="0" smtClean="0"/>
              <a:t>Click to edit title</a:t>
            </a:r>
            <a:endParaRPr lang="en-US" dirty="0"/>
          </a:p>
        </p:txBody>
      </p:sp>
      <p:sp>
        <p:nvSpPr>
          <p:cNvPr id="2" name="Date Placeholder 1"/>
          <p:cNvSpPr>
            <a:spLocks noGrp="1"/>
          </p:cNvSpPr>
          <p:nvPr>
            <p:ph type="dt" sz="half" idx="18"/>
          </p:nvPr>
        </p:nvSpPr>
        <p:spPr/>
        <p:txBody>
          <a:bodyPr/>
          <a:lstStyle/>
          <a:p>
            <a:fld id="{1F3683FE-7130-4BF0-A458-E2999B17E7DD}" type="datetime1">
              <a:rPr lang="en-US" smtClean="0"/>
              <a:t>11/15/2012</a:t>
            </a:fld>
            <a:endParaRPr lang="en-US" dirty="0"/>
          </a:p>
        </p:txBody>
      </p:sp>
      <p:sp>
        <p:nvSpPr>
          <p:cNvPr id="4" name="Footer Placeholder 3"/>
          <p:cNvSpPr>
            <a:spLocks noGrp="1"/>
          </p:cNvSpPr>
          <p:nvPr>
            <p:ph type="ftr" sz="quarter" idx="19"/>
          </p:nvPr>
        </p:nvSpPr>
        <p:spPr/>
        <p:txBody>
          <a:bodyPr/>
          <a:lstStyle/>
          <a:p>
            <a:r>
              <a:rPr lang="en-US" smtClean="0"/>
              <a:t>Microsoft confidential</a:t>
            </a:r>
            <a:endParaRPr lang="en-US" dirty="0"/>
          </a:p>
        </p:txBody>
      </p:sp>
      <p:sp>
        <p:nvSpPr>
          <p:cNvPr id="5" name="Slide Number Placeholder 4"/>
          <p:cNvSpPr>
            <a:spLocks noGrp="1"/>
          </p:cNvSpPr>
          <p:nvPr>
            <p:ph type="sldNum" sz="quarter" idx="20"/>
          </p:nvPr>
        </p:nvSpPr>
        <p:spPr/>
        <p:txBody>
          <a:bodyPr/>
          <a:lstStyle/>
          <a:p>
            <a:fld id="{B6F15528-21DE-4FAA-801E-634DDDAF4B2B}" type="slidenum">
              <a:rPr lang="en-US" smtClean="0"/>
              <a:pPr/>
              <a:t>‹#›</a:t>
            </a:fld>
            <a:endParaRPr lang="en-US" dirty="0"/>
          </a:p>
        </p:txBody>
      </p:sp>
      <p:grpSp>
        <p:nvGrpSpPr>
          <p:cNvPr id="33" name="Group 32"/>
          <p:cNvGrpSpPr/>
          <p:nvPr userDrawn="1"/>
        </p:nvGrpSpPr>
        <p:grpSpPr>
          <a:xfrm>
            <a:off x="7835582" y="4778737"/>
            <a:ext cx="851218" cy="115811"/>
            <a:chOff x="464820" y="471850"/>
            <a:chExt cx="2499360" cy="340045"/>
          </a:xfrm>
          <a:solidFill>
            <a:schemeClr val="tx1"/>
          </a:solidFill>
        </p:grpSpPr>
        <p:sp>
          <p:nvSpPr>
            <p:cNvPr id="34"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5"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6"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8"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9"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0"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1"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2"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3"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4"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5"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6"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7"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8"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9"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52" name="Text Placeholder 8"/>
          <p:cNvSpPr>
            <a:spLocks noGrp="1"/>
          </p:cNvSpPr>
          <p:nvPr>
            <p:ph type="body" sz="quarter" idx="22" hasCustomPrompt="1"/>
          </p:nvPr>
        </p:nvSpPr>
        <p:spPr>
          <a:xfrm>
            <a:off x="457199" y="400123"/>
            <a:ext cx="2236788" cy="207942"/>
          </a:xfrm>
        </p:spPr>
        <p:txBody>
          <a:bodyPr wrap="square">
            <a:spAutoFit/>
          </a:bodyPr>
          <a:lstStyle>
            <a:lvl1pPr marL="0" indent="0">
              <a:buNone/>
              <a:defRPr sz="1200" baseline="0">
                <a:solidFill>
                  <a:schemeClr val="tx1"/>
                </a:solidFill>
              </a:defRPr>
            </a:lvl1pPr>
            <a:lvl2pPr marL="174625" indent="0">
              <a:buNone/>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section #</a:t>
            </a:r>
          </a:p>
        </p:txBody>
      </p:sp>
      <p:sp>
        <p:nvSpPr>
          <p:cNvPr id="54" name="Text Placeholder 21"/>
          <p:cNvSpPr>
            <a:spLocks noGrp="1"/>
          </p:cNvSpPr>
          <p:nvPr>
            <p:ph type="body" sz="quarter" idx="26" hasCustomPrompt="1"/>
          </p:nvPr>
        </p:nvSpPr>
        <p:spPr>
          <a:xfrm>
            <a:off x="4050823" y="1767840"/>
            <a:ext cx="3439001" cy="2732723"/>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92460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Photo Righ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457199" y="1767840"/>
            <a:ext cx="2242186" cy="360548"/>
          </a:xfrm>
        </p:spPr>
        <p:txBody>
          <a:bodyPr/>
          <a:lstStyle>
            <a:lvl1pPr>
              <a:defRPr>
                <a:solidFill>
                  <a:schemeClr val="tx1"/>
                </a:solidFill>
              </a:defRPr>
            </a:lvl1pPr>
          </a:lstStyle>
          <a:p>
            <a:r>
              <a:rPr lang="en-US" dirty="0" smtClean="0"/>
              <a:t>Click to edit title</a:t>
            </a:r>
            <a:endParaRPr lang="en-US" dirty="0"/>
          </a:p>
        </p:txBody>
      </p:sp>
      <p:sp>
        <p:nvSpPr>
          <p:cNvPr id="27" name="Picture Placeholder 9"/>
          <p:cNvSpPr>
            <a:spLocks noGrp="1"/>
          </p:cNvSpPr>
          <p:nvPr>
            <p:ph type="pic" sz="quarter" idx="18" hasCustomPrompt="1"/>
          </p:nvPr>
        </p:nvSpPr>
        <p:spPr>
          <a:xfrm>
            <a:off x="5248275" y="0"/>
            <a:ext cx="3895725" cy="514350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sp>
        <p:nvSpPr>
          <p:cNvPr id="2" name="Date Placeholder 1"/>
          <p:cNvSpPr>
            <a:spLocks noGrp="1"/>
          </p:cNvSpPr>
          <p:nvPr>
            <p:ph type="dt" sz="half" idx="19"/>
          </p:nvPr>
        </p:nvSpPr>
        <p:spPr/>
        <p:txBody>
          <a:bodyPr/>
          <a:lstStyle/>
          <a:p>
            <a:fld id="{D594E478-84C9-4A05-89FD-0B4F0A9713D2}" type="datetime1">
              <a:rPr lang="en-US" smtClean="0"/>
              <a:t>11/15/2012</a:t>
            </a:fld>
            <a:endParaRPr lang="en-US" dirty="0"/>
          </a:p>
        </p:txBody>
      </p:sp>
      <p:sp>
        <p:nvSpPr>
          <p:cNvPr id="4" name="Footer Placeholder 3"/>
          <p:cNvSpPr>
            <a:spLocks noGrp="1"/>
          </p:cNvSpPr>
          <p:nvPr>
            <p:ph type="ftr" sz="quarter" idx="20"/>
          </p:nvPr>
        </p:nvSpPr>
        <p:spPr/>
        <p:txBody>
          <a:bodyPr/>
          <a:lstStyle/>
          <a:p>
            <a:r>
              <a:rPr lang="en-US" smtClean="0"/>
              <a:t>Microsoft confidential</a:t>
            </a:r>
            <a:endParaRPr lang="en-US" dirty="0"/>
          </a:p>
        </p:txBody>
      </p:sp>
      <p:sp>
        <p:nvSpPr>
          <p:cNvPr id="5" name="Slide Number Placeholder 4"/>
          <p:cNvSpPr>
            <a:spLocks noGrp="1"/>
          </p:cNvSpPr>
          <p:nvPr>
            <p:ph type="sldNum" sz="quarter" idx="21"/>
          </p:nvPr>
        </p:nvSpPr>
        <p:spPr/>
        <p:txBody>
          <a:bodyPr/>
          <a:lstStyle/>
          <a:p>
            <a:fld id="{B6F15528-21DE-4FAA-801E-634DDDAF4B2B}" type="slidenum">
              <a:rPr lang="en-US" smtClean="0"/>
              <a:pPr/>
              <a:t>‹#›</a:t>
            </a:fld>
            <a:endParaRPr lang="en-US" dirty="0"/>
          </a:p>
        </p:txBody>
      </p:sp>
      <p:grpSp>
        <p:nvGrpSpPr>
          <p:cNvPr id="32" name="Group 31"/>
          <p:cNvGrpSpPr/>
          <p:nvPr userDrawn="1"/>
        </p:nvGrpSpPr>
        <p:grpSpPr>
          <a:xfrm>
            <a:off x="7835582" y="4778737"/>
            <a:ext cx="851218" cy="115811"/>
            <a:chOff x="464820" y="471850"/>
            <a:chExt cx="2499360" cy="340045"/>
          </a:xfrm>
          <a:solidFill>
            <a:schemeClr val="tx1"/>
          </a:solidFill>
        </p:grpSpPr>
        <p:sp>
          <p:nvSpPr>
            <p:cNvPr id="33"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4"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5"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6"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8"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9"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0"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1"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2"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3"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4"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5"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6"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7"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8"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49" name="Text Placeholder 8"/>
          <p:cNvSpPr>
            <a:spLocks noGrp="1"/>
          </p:cNvSpPr>
          <p:nvPr>
            <p:ph type="body" sz="quarter" idx="22" hasCustomPrompt="1"/>
          </p:nvPr>
        </p:nvSpPr>
        <p:spPr>
          <a:xfrm>
            <a:off x="457199" y="400123"/>
            <a:ext cx="2236788" cy="207942"/>
          </a:xfrm>
        </p:spPr>
        <p:txBody>
          <a:bodyPr wrap="square">
            <a:spAutoFit/>
          </a:bodyPr>
          <a:lstStyle>
            <a:lvl1pPr marL="0" indent="0">
              <a:buNone/>
              <a:defRPr sz="1200" baseline="0">
                <a:solidFill>
                  <a:schemeClr val="tx1"/>
                </a:solidFill>
              </a:defRPr>
            </a:lvl1pPr>
            <a:lvl2pPr marL="174625" indent="0">
              <a:buNone/>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section #</a:t>
            </a:r>
          </a:p>
        </p:txBody>
      </p:sp>
    </p:spTree>
    <p:extLst>
      <p:ext uri="{BB962C8B-B14F-4D97-AF65-F5344CB8AC3E}">
        <p14:creationId xmlns:p14="http://schemas.microsoft.com/office/powerpoint/2010/main" val="223124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Photo Right ALT">
    <p:bg>
      <p:bgPr>
        <a:solidFill>
          <a:schemeClr val="accent1"/>
        </a:solidFill>
        <a:effectLst/>
      </p:bgPr>
    </p:bg>
    <p:spTree>
      <p:nvGrpSpPr>
        <p:cNvPr id="1" name=""/>
        <p:cNvGrpSpPr/>
        <p:nvPr/>
      </p:nvGrpSpPr>
      <p:grpSpPr>
        <a:xfrm>
          <a:off x="0" y="0"/>
          <a:ext cx="0" cy="0"/>
          <a:chOff x="0" y="0"/>
          <a:chExt cx="0" cy="0"/>
        </a:xfrm>
      </p:grpSpPr>
      <p:sp>
        <p:nvSpPr>
          <p:cNvPr id="28" name="Picture Placeholder 9"/>
          <p:cNvSpPr>
            <a:spLocks noGrp="1"/>
          </p:cNvSpPr>
          <p:nvPr>
            <p:ph type="pic" sz="quarter" idx="17" hasCustomPrompt="1"/>
          </p:nvPr>
        </p:nvSpPr>
        <p:spPr>
          <a:xfrm>
            <a:off x="5248275" y="0"/>
            <a:ext cx="3895725" cy="514350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BFA505CA-3565-4218-B93C-6E123BB3E7C0}" type="datetime1">
              <a:rPr lang="en-US" smtClean="0"/>
              <a:t>11/15/2012</a:t>
            </a:fld>
            <a:endParaRPr lang="en-US" dirty="0"/>
          </a:p>
        </p:txBody>
      </p:sp>
      <p:sp>
        <p:nvSpPr>
          <p:cNvPr id="5" name="Footer Placeholder 4"/>
          <p:cNvSpPr>
            <a:spLocks noGrp="1"/>
          </p:cNvSpPr>
          <p:nvPr>
            <p:ph type="ftr" sz="quarter" idx="19"/>
          </p:nvPr>
        </p:nvSpPr>
        <p:spPr/>
        <p:txBody>
          <a:bodyPr/>
          <a:lstStyle/>
          <a:p>
            <a:r>
              <a:rPr lang="en-US" smtClean="0"/>
              <a:t>Microsoft confidential</a:t>
            </a:r>
            <a:endParaRPr lang="en-US" dirty="0"/>
          </a:p>
        </p:txBody>
      </p:sp>
      <p:sp>
        <p:nvSpPr>
          <p:cNvPr id="6" name="Slide Number Placeholder 5"/>
          <p:cNvSpPr>
            <a:spLocks noGrp="1"/>
          </p:cNvSpPr>
          <p:nvPr>
            <p:ph type="sldNum" sz="quarter" idx="20"/>
          </p:nvPr>
        </p:nvSpPr>
        <p:spPr/>
        <p:txBody>
          <a:bodyPr/>
          <a:lstStyle/>
          <a:p>
            <a:fld id="{B6F15528-21DE-4FAA-801E-634DDDAF4B2B}" type="slidenum">
              <a:rPr lang="en-US" smtClean="0"/>
              <a:pPr/>
              <a:t>‹#›</a:t>
            </a:fld>
            <a:endParaRPr lang="en-US" dirty="0"/>
          </a:p>
        </p:txBody>
      </p:sp>
      <p:grpSp>
        <p:nvGrpSpPr>
          <p:cNvPr id="53" name="Group 52"/>
          <p:cNvGrpSpPr/>
          <p:nvPr userDrawn="1"/>
        </p:nvGrpSpPr>
        <p:grpSpPr>
          <a:xfrm>
            <a:off x="7835582" y="4778737"/>
            <a:ext cx="851218" cy="115811"/>
            <a:chOff x="464820" y="471850"/>
            <a:chExt cx="2499360" cy="340045"/>
          </a:xfrm>
          <a:solidFill>
            <a:schemeClr val="tx1"/>
          </a:solidFill>
        </p:grpSpPr>
        <p:sp>
          <p:nvSpPr>
            <p:cNvPr id="54"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5"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6"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7"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2"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3"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4"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5"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6"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7"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8"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7" name="Title 6"/>
          <p:cNvSpPr>
            <a:spLocks noGrp="1"/>
          </p:cNvSpPr>
          <p:nvPr>
            <p:ph type="title" hasCustomPrompt="1"/>
          </p:nvPr>
        </p:nvSpPr>
        <p:spPr>
          <a:xfrm>
            <a:off x="457200" y="401955"/>
            <a:ext cx="2242185" cy="360548"/>
          </a:xfrm>
        </p:spPr>
        <p:txBody>
          <a:bodyPr/>
          <a:lstStyle>
            <a:lvl1pPr>
              <a:defRPr>
                <a:solidFill>
                  <a:schemeClr val="tx1"/>
                </a:solidFill>
              </a:defRPr>
            </a:lvl1pPr>
          </a:lstStyle>
          <a:p>
            <a:r>
              <a:rPr lang="en-US" dirty="0" smtClean="0"/>
              <a:t>Click to edit title</a:t>
            </a:r>
            <a:endParaRPr lang="en-US" dirty="0"/>
          </a:p>
        </p:txBody>
      </p:sp>
      <p:sp>
        <p:nvSpPr>
          <p:cNvPr id="70" name="Text Placeholder 21"/>
          <p:cNvSpPr>
            <a:spLocks noGrp="1"/>
          </p:cNvSpPr>
          <p:nvPr>
            <p:ph type="body" sz="quarter" idx="26" hasCustomPrompt="1"/>
          </p:nvPr>
        </p:nvSpPr>
        <p:spPr>
          <a:xfrm>
            <a:off x="457201" y="1767840"/>
            <a:ext cx="2241549" cy="2732723"/>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3279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Photo Lef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5248276" y="1767840"/>
            <a:ext cx="2236788" cy="360548"/>
          </a:xfrm>
        </p:spPr>
        <p:txBody>
          <a:bodyPr/>
          <a:lstStyle>
            <a:lvl1pPr>
              <a:defRPr>
                <a:solidFill>
                  <a:schemeClr val="tx1"/>
                </a:solidFill>
              </a:defRPr>
            </a:lvl1pPr>
          </a:lstStyle>
          <a:p>
            <a:r>
              <a:rPr lang="en-US" dirty="0" smtClean="0"/>
              <a:t>Click to edit title</a:t>
            </a:r>
            <a:endParaRPr lang="en-US" dirty="0"/>
          </a:p>
        </p:txBody>
      </p:sp>
      <p:sp>
        <p:nvSpPr>
          <p:cNvPr id="30" name="Text Placeholder 8"/>
          <p:cNvSpPr>
            <a:spLocks noGrp="1"/>
          </p:cNvSpPr>
          <p:nvPr>
            <p:ph type="body" sz="quarter" idx="17" hasCustomPrompt="1"/>
          </p:nvPr>
        </p:nvSpPr>
        <p:spPr>
          <a:xfrm>
            <a:off x="5248276" y="400123"/>
            <a:ext cx="2236788" cy="207942"/>
          </a:xfrm>
        </p:spPr>
        <p:txBody>
          <a:bodyPr wrap="square">
            <a:spAutoFit/>
          </a:bodyPr>
          <a:lstStyle>
            <a:lvl1pPr marL="0" indent="0">
              <a:buNone/>
              <a:defRPr sz="1200" baseline="0">
                <a:solidFill>
                  <a:schemeClr val="tx1"/>
                </a:solidFill>
              </a:defRPr>
            </a:lvl1pPr>
            <a:lvl2pPr marL="174625" indent="0">
              <a:buNone/>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section #</a:t>
            </a:r>
          </a:p>
        </p:txBody>
      </p:sp>
      <p:sp>
        <p:nvSpPr>
          <p:cNvPr id="27" name="Picture Placeholder 9"/>
          <p:cNvSpPr>
            <a:spLocks noGrp="1"/>
          </p:cNvSpPr>
          <p:nvPr>
            <p:ph type="pic" sz="quarter" idx="18" hasCustomPrompt="1"/>
          </p:nvPr>
        </p:nvSpPr>
        <p:spPr>
          <a:xfrm>
            <a:off x="0" y="0"/>
            <a:ext cx="5094923" cy="514350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sp>
        <p:nvSpPr>
          <p:cNvPr id="2" name="Date Placeholder 1"/>
          <p:cNvSpPr>
            <a:spLocks noGrp="1"/>
          </p:cNvSpPr>
          <p:nvPr>
            <p:ph type="dt" sz="half" idx="19"/>
          </p:nvPr>
        </p:nvSpPr>
        <p:spPr/>
        <p:txBody>
          <a:bodyPr/>
          <a:lstStyle/>
          <a:p>
            <a:fld id="{40F081CE-F4EC-4743-BE49-BB19EB5BA6F6}" type="datetime1">
              <a:rPr lang="en-US" smtClean="0"/>
              <a:t>11/15/2012</a:t>
            </a:fld>
            <a:endParaRPr lang="en-US" dirty="0"/>
          </a:p>
        </p:txBody>
      </p:sp>
      <p:sp>
        <p:nvSpPr>
          <p:cNvPr id="3" name="Footer Placeholder 2"/>
          <p:cNvSpPr>
            <a:spLocks noGrp="1"/>
          </p:cNvSpPr>
          <p:nvPr>
            <p:ph type="ftr" sz="quarter" idx="20"/>
          </p:nvPr>
        </p:nvSpPr>
        <p:spPr/>
        <p:txBody>
          <a:bodyPr/>
          <a:lstStyle/>
          <a:p>
            <a:r>
              <a:rPr lang="en-US" smtClean="0"/>
              <a:t>Microsoft confidential</a:t>
            </a:r>
            <a:endParaRPr lang="en-US" dirty="0"/>
          </a:p>
        </p:txBody>
      </p:sp>
      <p:sp>
        <p:nvSpPr>
          <p:cNvPr id="4" name="Slide Number Placeholder 3"/>
          <p:cNvSpPr>
            <a:spLocks noGrp="1"/>
          </p:cNvSpPr>
          <p:nvPr>
            <p:ph type="sldNum" sz="quarter" idx="21"/>
          </p:nvPr>
        </p:nvSpPr>
        <p:spPr/>
        <p:txBody>
          <a:bodyPr/>
          <a:lstStyle/>
          <a:p>
            <a:fld id="{B6F15528-21DE-4FAA-801E-634DDDAF4B2B}" type="slidenum">
              <a:rPr lang="en-US" smtClean="0"/>
              <a:pPr/>
              <a:t>‹#›</a:t>
            </a:fld>
            <a:endParaRPr lang="en-US" dirty="0"/>
          </a:p>
        </p:txBody>
      </p:sp>
      <p:grpSp>
        <p:nvGrpSpPr>
          <p:cNvPr id="54" name="Group 53"/>
          <p:cNvGrpSpPr/>
          <p:nvPr userDrawn="1"/>
        </p:nvGrpSpPr>
        <p:grpSpPr>
          <a:xfrm>
            <a:off x="7835582" y="4778737"/>
            <a:ext cx="851218" cy="115811"/>
            <a:chOff x="464820" y="471850"/>
            <a:chExt cx="2499360" cy="340045"/>
          </a:xfrm>
          <a:solidFill>
            <a:schemeClr val="tx1"/>
          </a:solidFill>
        </p:grpSpPr>
        <p:sp>
          <p:nvSpPr>
            <p:cNvPr id="55"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6"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7"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2"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3"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4"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5"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6"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7"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8"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9"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70" name="Text Placeholder 21"/>
          <p:cNvSpPr>
            <a:spLocks noGrp="1"/>
          </p:cNvSpPr>
          <p:nvPr>
            <p:ph type="body" sz="quarter" idx="26" hasCustomPrompt="1"/>
          </p:nvPr>
        </p:nvSpPr>
        <p:spPr>
          <a:xfrm>
            <a:off x="5248276" y="2819400"/>
            <a:ext cx="2241548" cy="1681163"/>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4881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Photo Left ALT">
    <p:bg>
      <p:bgPr>
        <a:solidFill>
          <a:schemeClr val="accent1"/>
        </a:solidFill>
        <a:effectLst/>
      </p:bgPr>
    </p:bg>
    <p:spTree>
      <p:nvGrpSpPr>
        <p:cNvPr id="1" name=""/>
        <p:cNvGrpSpPr/>
        <p:nvPr/>
      </p:nvGrpSpPr>
      <p:grpSpPr>
        <a:xfrm>
          <a:off x="0" y="0"/>
          <a:ext cx="0" cy="0"/>
          <a:chOff x="0" y="0"/>
          <a:chExt cx="0" cy="0"/>
        </a:xfrm>
      </p:grpSpPr>
      <p:sp>
        <p:nvSpPr>
          <p:cNvPr id="28" name="Picture Placeholder 9"/>
          <p:cNvSpPr>
            <a:spLocks noGrp="1"/>
          </p:cNvSpPr>
          <p:nvPr>
            <p:ph type="pic" sz="quarter" idx="17" hasCustomPrompt="1"/>
          </p:nvPr>
        </p:nvSpPr>
        <p:spPr>
          <a:xfrm>
            <a:off x="0" y="0"/>
            <a:ext cx="5094923" cy="514350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68110428-EB6C-4877-8C24-FCCE6403E725}" type="datetime1">
              <a:rPr lang="en-US" smtClean="0"/>
              <a:t>11/15/2012</a:t>
            </a:fld>
            <a:endParaRPr lang="en-US" dirty="0"/>
          </a:p>
        </p:txBody>
      </p:sp>
      <p:sp>
        <p:nvSpPr>
          <p:cNvPr id="5" name="Footer Placeholder 4"/>
          <p:cNvSpPr>
            <a:spLocks noGrp="1"/>
          </p:cNvSpPr>
          <p:nvPr>
            <p:ph type="ftr" sz="quarter" idx="19"/>
          </p:nvPr>
        </p:nvSpPr>
        <p:spPr/>
        <p:txBody>
          <a:bodyPr/>
          <a:lstStyle/>
          <a:p>
            <a:r>
              <a:rPr lang="en-US" smtClean="0"/>
              <a:t>Microsoft confidential</a:t>
            </a:r>
            <a:endParaRPr lang="en-US" dirty="0"/>
          </a:p>
        </p:txBody>
      </p:sp>
      <p:sp>
        <p:nvSpPr>
          <p:cNvPr id="6" name="Slide Number Placeholder 5"/>
          <p:cNvSpPr>
            <a:spLocks noGrp="1"/>
          </p:cNvSpPr>
          <p:nvPr>
            <p:ph type="sldNum" sz="quarter" idx="20"/>
          </p:nvPr>
        </p:nvSpPr>
        <p:spPr/>
        <p:txBody>
          <a:bodyPr/>
          <a:lstStyle/>
          <a:p>
            <a:fld id="{B6F15528-21DE-4FAA-801E-634DDDAF4B2B}" type="slidenum">
              <a:rPr lang="en-US" smtClean="0"/>
              <a:pPr/>
              <a:t>‹#›</a:t>
            </a:fld>
            <a:endParaRPr lang="en-US" dirty="0"/>
          </a:p>
        </p:txBody>
      </p:sp>
      <p:grpSp>
        <p:nvGrpSpPr>
          <p:cNvPr id="37" name="Group 36"/>
          <p:cNvGrpSpPr/>
          <p:nvPr userDrawn="1"/>
        </p:nvGrpSpPr>
        <p:grpSpPr>
          <a:xfrm>
            <a:off x="7835582" y="4778737"/>
            <a:ext cx="851218" cy="115811"/>
            <a:chOff x="464820" y="471850"/>
            <a:chExt cx="2499360" cy="340045"/>
          </a:xfrm>
          <a:solidFill>
            <a:schemeClr val="tx1"/>
          </a:solidFill>
        </p:grpSpPr>
        <p:sp>
          <p:nvSpPr>
            <p:cNvPr id="48"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9"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0"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1"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2"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3"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4"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5"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6"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7"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2"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7" name="Title 6"/>
          <p:cNvSpPr>
            <a:spLocks noGrp="1"/>
          </p:cNvSpPr>
          <p:nvPr>
            <p:ph type="title" hasCustomPrompt="1"/>
          </p:nvPr>
        </p:nvSpPr>
        <p:spPr>
          <a:xfrm>
            <a:off x="5248274" y="401955"/>
            <a:ext cx="2242185" cy="360548"/>
          </a:xfrm>
        </p:spPr>
        <p:txBody>
          <a:bodyPr/>
          <a:lstStyle>
            <a:lvl1pPr>
              <a:defRPr>
                <a:solidFill>
                  <a:schemeClr val="tx1"/>
                </a:solidFill>
              </a:defRPr>
            </a:lvl1pPr>
          </a:lstStyle>
          <a:p>
            <a:r>
              <a:rPr lang="en-US" dirty="0" smtClean="0"/>
              <a:t>Click to edit title</a:t>
            </a:r>
            <a:endParaRPr lang="en-US" dirty="0"/>
          </a:p>
        </p:txBody>
      </p:sp>
      <p:sp>
        <p:nvSpPr>
          <p:cNvPr id="63" name="Text Placeholder 21"/>
          <p:cNvSpPr>
            <a:spLocks noGrp="1"/>
          </p:cNvSpPr>
          <p:nvPr>
            <p:ph type="body" sz="quarter" idx="26" hasCustomPrompt="1"/>
          </p:nvPr>
        </p:nvSpPr>
        <p:spPr>
          <a:xfrm>
            <a:off x="5243514" y="1767840"/>
            <a:ext cx="2241549" cy="2732723"/>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2716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19400"/>
            <a:ext cx="3428366" cy="360548"/>
          </a:xfrm>
        </p:spPr>
        <p:txBody>
          <a:bodyPr/>
          <a:lstStyle>
            <a:lvl1pPr>
              <a:defRPr baseline="0">
                <a:solidFill>
                  <a:schemeClr val="tx1"/>
                </a:solidFill>
              </a:defRPr>
            </a:lvl1pPr>
          </a:lstStyle>
          <a:p>
            <a:r>
              <a:rPr lang="en-US" dirty="0" smtClean="0"/>
              <a:t>Click to edit title</a:t>
            </a:r>
            <a:endParaRPr lang="en-US" dirty="0"/>
          </a:p>
        </p:txBody>
      </p:sp>
      <p:sp>
        <p:nvSpPr>
          <p:cNvPr id="28" name="Picture Placeholder 9"/>
          <p:cNvSpPr>
            <a:spLocks noGrp="1"/>
          </p:cNvSpPr>
          <p:nvPr>
            <p:ph type="pic" sz="quarter" idx="17" hasCustomPrompt="1"/>
          </p:nvPr>
        </p:nvSpPr>
        <p:spPr>
          <a:xfrm>
            <a:off x="795" y="0"/>
            <a:ext cx="9143206" cy="182118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BF2DCA68-CFD6-4FD9-85E5-05EA6E1BA13A}" type="datetime1">
              <a:rPr lang="en-US" smtClean="0"/>
              <a:t>11/15/2012</a:t>
            </a:fld>
            <a:endParaRPr lang="en-US" dirty="0"/>
          </a:p>
        </p:txBody>
      </p:sp>
      <p:sp>
        <p:nvSpPr>
          <p:cNvPr id="5" name="Footer Placeholder 4"/>
          <p:cNvSpPr>
            <a:spLocks noGrp="1"/>
          </p:cNvSpPr>
          <p:nvPr>
            <p:ph type="ftr" sz="quarter" idx="19"/>
          </p:nvPr>
        </p:nvSpPr>
        <p:spPr/>
        <p:txBody>
          <a:bodyPr/>
          <a:lstStyle/>
          <a:p>
            <a:r>
              <a:rPr lang="en-US" smtClean="0"/>
              <a:t>Microsoft confidential</a:t>
            </a:r>
            <a:endParaRPr lang="en-US" dirty="0"/>
          </a:p>
        </p:txBody>
      </p:sp>
      <p:sp>
        <p:nvSpPr>
          <p:cNvPr id="6" name="Slide Number Placeholder 5"/>
          <p:cNvSpPr>
            <a:spLocks noGrp="1"/>
          </p:cNvSpPr>
          <p:nvPr>
            <p:ph type="sldNum" sz="quarter" idx="20"/>
          </p:nvPr>
        </p:nvSpPr>
        <p:spPr/>
        <p:txBody>
          <a:bodyPr/>
          <a:lstStyle/>
          <a:p>
            <a:fld id="{B6F15528-21DE-4FAA-801E-634DDDAF4B2B}" type="slidenum">
              <a:rPr lang="en-US" smtClean="0"/>
              <a:pPr/>
              <a:t>‹#›</a:t>
            </a:fld>
            <a:endParaRPr lang="en-US" dirty="0"/>
          </a:p>
        </p:txBody>
      </p:sp>
      <p:grpSp>
        <p:nvGrpSpPr>
          <p:cNvPr id="30" name="Group 29"/>
          <p:cNvGrpSpPr/>
          <p:nvPr userDrawn="1"/>
        </p:nvGrpSpPr>
        <p:grpSpPr>
          <a:xfrm>
            <a:off x="7835582" y="4778737"/>
            <a:ext cx="851218" cy="115811"/>
            <a:chOff x="464820" y="471850"/>
            <a:chExt cx="2499360" cy="340045"/>
          </a:xfrm>
          <a:solidFill>
            <a:schemeClr val="tx1"/>
          </a:solidFill>
        </p:grpSpPr>
        <p:sp>
          <p:nvSpPr>
            <p:cNvPr id="37"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8"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9"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0"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1"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2"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3"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4"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5"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6"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7"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Tree>
    <p:extLst>
      <p:ext uri="{BB962C8B-B14F-4D97-AF65-F5344CB8AC3E}">
        <p14:creationId xmlns:p14="http://schemas.microsoft.com/office/powerpoint/2010/main" val="4007882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5699125"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7435851"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3923666"/>
            <a:ext cx="3352801" cy="1219834"/>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7435851"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5699125"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2" name="Rectangle 31"/>
          <p:cNvSpPr/>
          <p:nvPr userDrawn="1"/>
        </p:nvSpPr>
        <p:spPr>
          <a:xfrm>
            <a:off x="6567487"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3" name="Rectangle 32"/>
          <p:cNvSpPr/>
          <p:nvPr userDrawn="1"/>
        </p:nvSpPr>
        <p:spPr>
          <a:xfrm>
            <a:off x="5699125"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4" name="Rectangle 33"/>
          <p:cNvSpPr/>
          <p:nvPr userDrawn="1"/>
        </p:nvSpPr>
        <p:spPr>
          <a:xfrm>
            <a:off x="6567487"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7435851"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7" name="Rectangle 36"/>
          <p:cNvSpPr/>
          <p:nvPr userDrawn="1"/>
        </p:nvSpPr>
        <p:spPr>
          <a:xfrm>
            <a:off x="8304213"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8" name="Rectangle 37"/>
          <p:cNvSpPr/>
          <p:nvPr userDrawn="1"/>
        </p:nvSpPr>
        <p:spPr>
          <a:xfrm>
            <a:off x="7435851"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9" name="Rectangle 38"/>
          <p:cNvSpPr/>
          <p:nvPr userDrawn="1"/>
        </p:nvSpPr>
        <p:spPr>
          <a:xfrm>
            <a:off x="8304213"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1" name="Freeform 95"/>
          <p:cNvSpPr>
            <a:spLocks/>
          </p:cNvSpPr>
          <p:nvPr userDrawn="1"/>
        </p:nvSpPr>
        <p:spPr bwMode="black">
          <a:xfrm>
            <a:off x="5910072" y="3274505"/>
            <a:ext cx="325819" cy="32581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81"/>
          <p:cNvSpPr>
            <a:spLocks noEditPoints="1"/>
          </p:cNvSpPr>
          <p:nvPr userDrawn="1"/>
        </p:nvSpPr>
        <p:spPr bwMode="black">
          <a:xfrm>
            <a:off x="6755576" y="2425231"/>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16"/>
          <p:cNvSpPr>
            <a:spLocks noEditPoints="1"/>
          </p:cNvSpPr>
          <p:nvPr userDrawn="1"/>
        </p:nvSpPr>
        <p:spPr bwMode="black">
          <a:xfrm>
            <a:off x="7631430" y="2426731"/>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noChangeAspect="1"/>
          </p:cNvSpPr>
          <p:nvPr userDrawn="1"/>
        </p:nvSpPr>
        <p:spPr bwMode="black">
          <a:xfrm>
            <a:off x="5936301" y="2379181"/>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45" name="Freeform 104"/>
          <p:cNvSpPr>
            <a:spLocks noEditPoints="1"/>
          </p:cNvSpPr>
          <p:nvPr userDrawn="1"/>
        </p:nvSpPr>
        <p:spPr bwMode="black">
          <a:xfrm>
            <a:off x="7610172" y="3237878"/>
            <a:ext cx="399071" cy="399071"/>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08"/>
          <p:cNvSpPr>
            <a:spLocks noEditPoints="1"/>
          </p:cNvSpPr>
          <p:nvPr userDrawn="1"/>
        </p:nvSpPr>
        <p:spPr bwMode="black">
          <a:xfrm>
            <a:off x="6769059" y="3244157"/>
            <a:ext cx="344568" cy="386512"/>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166"/>
          <p:cNvSpPr>
            <a:spLocks noEditPoints="1"/>
          </p:cNvSpPr>
          <p:nvPr userDrawn="1"/>
        </p:nvSpPr>
        <p:spPr bwMode="black">
          <a:xfrm>
            <a:off x="8478534" y="2375795"/>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userDrawn="1"/>
        </p:nvGrpSpPr>
        <p:grpSpPr>
          <a:xfrm>
            <a:off x="8462414" y="3320289"/>
            <a:ext cx="431310" cy="234248"/>
            <a:chOff x="1506537" y="2403476"/>
            <a:chExt cx="4492626" cy="2439987"/>
          </a:xfrm>
        </p:grpSpPr>
        <p:sp>
          <p:nvSpPr>
            <p:cNvPr id="49"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7" name="Picture 5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2836610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gal">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457201" y="1793396"/>
            <a:ext cx="4610099" cy="864079"/>
          </a:xfrm>
          <a:prstGeom prst="rect">
            <a:avLst/>
          </a:prstGeom>
          <a:noFill/>
        </p:spPr>
        <p:txBody>
          <a:bodyPr wrap="square" lIns="0" tIns="0" rIns="0" bIns="0" numCol="2" spcCol="182880" rtlCol="0" anchor="t" anchorCtr="0">
            <a:noAutofit/>
          </a:bodyPr>
          <a:lstStyle/>
          <a:p>
            <a:pPr>
              <a:lnSpc>
                <a:spcPct val="120000"/>
              </a:lnSpc>
              <a:spcBef>
                <a:spcPts val="600"/>
              </a:spcBef>
            </a:pPr>
            <a:r>
              <a:rPr lang="en-US" sz="820" dirty="0" smtClean="0">
                <a:solidFill>
                  <a:srgbClr val="FFFFFF"/>
                </a:solidFill>
              </a:rPr>
              <a:t>The information herein is for informational purposes only an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endParaRPr lang="en-US" sz="820" cap="all" dirty="0">
              <a:solidFill>
                <a:srgbClr val="FFFFFF"/>
              </a:solidFill>
            </a:endParaRPr>
          </a:p>
        </p:txBody>
      </p:sp>
      <p:sp>
        <p:nvSpPr>
          <p:cNvPr id="49" name="TextBox 48"/>
          <p:cNvSpPr txBox="1"/>
          <p:nvPr userDrawn="1"/>
        </p:nvSpPr>
        <p:spPr>
          <a:xfrm>
            <a:off x="457200" y="4669932"/>
            <a:ext cx="7048501" cy="241605"/>
          </a:xfrm>
          <a:prstGeom prst="rect">
            <a:avLst/>
          </a:prstGeom>
          <a:noFill/>
        </p:spPr>
        <p:txBody>
          <a:bodyPr wrap="square" lIns="0" tIns="0" rIns="0" bIns="0" rtlCol="0" anchor="b" anchorCtr="0">
            <a:spAutoFit/>
          </a:bodyPr>
          <a:lstStyle/>
          <a:p>
            <a:pPr>
              <a:lnSpc>
                <a:spcPct val="125000"/>
              </a:lnSpc>
              <a:spcBef>
                <a:spcPts val="0"/>
              </a:spcBef>
            </a:pPr>
            <a:r>
              <a:rPr lang="en-US" sz="628" baseline="0" dirty="0" smtClean="0">
                <a:solidFill>
                  <a:srgbClr val="FFFFFF"/>
                </a:solidFill>
              </a:rPr>
              <a:t>© 2012 </a:t>
            </a:r>
            <a:r>
              <a:rPr lang="en-US" sz="628" baseline="0" dirty="0">
                <a:solidFill>
                  <a:srgbClr val="FFFFFF"/>
                </a:solidFill>
              </a:rPr>
              <a:t>Microsoft Corporation. </a:t>
            </a:r>
          </a:p>
          <a:p>
            <a:pPr>
              <a:lnSpc>
                <a:spcPct val="125000"/>
              </a:lnSpc>
              <a:spcBef>
                <a:spcPts val="0"/>
              </a:spcBef>
            </a:pPr>
            <a:r>
              <a:rPr lang="en-US" sz="628" baseline="0" dirty="0">
                <a:solidFill>
                  <a:srgbClr val="FFFFFF"/>
                </a:solidFill>
              </a:rPr>
              <a:t>All rights reserved. Microsoft, Windows, Windows Vista and other product names are or may be registered trademarks and/or trademarks in the U.S. and/or other countries.</a:t>
            </a:r>
          </a:p>
        </p:txBody>
      </p:sp>
      <p:sp>
        <p:nvSpPr>
          <p:cNvPr id="48" name="Freeform 32"/>
          <p:cNvSpPr>
            <a:spLocks noEditPoints="1"/>
          </p:cNvSpPr>
          <p:nvPr userDrawn="1"/>
        </p:nvSpPr>
        <p:spPr bwMode="auto">
          <a:xfrm>
            <a:off x="8065295" y="4786185"/>
            <a:ext cx="621505" cy="100915"/>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a:defRPr/>
            </a:pPr>
            <a:endParaRPr lang="en-US" kern="0">
              <a:solidFill>
                <a:sysClr val="windowText" lastClr="000000"/>
              </a:solidFill>
            </a:endParaRPr>
          </a:p>
        </p:txBody>
      </p:sp>
      <p:grpSp>
        <p:nvGrpSpPr>
          <p:cNvPr id="2" name="Group 1"/>
          <p:cNvGrpSpPr/>
          <p:nvPr userDrawn="1"/>
        </p:nvGrpSpPr>
        <p:grpSpPr>
          <a:xfrm>
            <a:off x="457200" y="466725"/>
            <a:ext cx="2499360" cy="340045"/>
            <a:chOff x="464820" y="471850"/>
            <a:chExt cx="2499360" cy="340045"/>
          </a:xfrm>
        </p:grpSpPr>
        <p:sp>
          <p:nvSpPr>
            <p:cNvPr id="51"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w="0">
              <a:noFill/>
              <a:prstDash val="solid"/>
              <a:miter lim="800000"/>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2"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3"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4"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5"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6"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7"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8"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9"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0"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1"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2"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3"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4"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5"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grpSp>
      <p:sp>
        <p:nvSpPr>
          <p:cNvPr id="27" name="TextBox 26"/>
          <p:cNvSpPr txBox="1"/>
          <p:nvPr userDrawn="1"/>
        </p:nvSpPr>
        <p:spPr>
          <a:xfrm>
            <a:off x="457201" y="2702081"/>
            <a:ext cx="4610099" cy="297261"/>
          </a:xfrm>
          <a:prstGeom prst="rect">
            <a:avLst/>
          </a:prstGeom>
          <a:noFill/>
        </p:spPr>
        <p:txBody>
          <a:bodyPr wrap="square" lIns="0" tIns="0" rIns="0" bIns="0" numCol="1" spcCol="182880" rtlCol="0" anchor="t" anchorCtr="0">
            <a:spAutoFit/>
          </a:bodyPr>
          <a:lstStyle/>
          <a:p>
            <a:pPr>
              <a:lnSpc>
                <a:spcPct val="120000"/>
              </a:lnSpc>
              <a:spcBef>
                <a:spcPts val="600"/>
              </a:spcBef>
            </a:pPr>
            <a:r>
              <a:rPr lang="en-US" sz="805" cap="all" dirty="0" smtClean="0">
                <a:solidFill>
                  <a:srgbClr val="FFFFFF"/>
                </a:solidFill>
              </a:rPr>
              <a:t>Microsoft </a:t>
            </a:r>
            <a:r>
              <a:rPr lang="en-US" sz="805" cap="all" dirty="0">
                <a:solidFill>
                  <a:srgbClr val="FFFFFF"/>
                </a:solidFill>
              </a:rPr>
              <a:t>makes no warranties, express, implied or statutory, as to the information in this presentation.</a:t>
            </a:r>
          </a:p>
        </p:txBody>
      </p:sp>
    </p:spTree>
    <p:extLst>
      <p:ext uri="{BB962C8B-B14F-4D97-AF65-F5344CB8AC3E}">
        <p14:creationId xmlns:p14="http://schemas.microsoft.com/office/powerpoint/2010/main" val="1431377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15" name="Date Placeholder 2"/>
          <p:cNvSpPr>
            <a:spLocks noGrp="1"/>
          </p:cNvSpPr>
          <p:nvPr>
            <p:ph type="dt" sz="half" idx="10"/>
          </p:nvPr>
        </p:nvSpPr>
        <p:spPr>
          <a:xfrm>
            <a:off x="2865742" y="4887315"/>
            <a:ext cx="1098755" cy="182012"/>
          </a:xfrm>
        </p:spPr>
        <p:txBody>
          <a:bodyPr/>
          <a:lstStyle/>
          <a:p>
            <a:fld id="{CACA977F-13B5-401C-B1C3-C3A0AA116E56}" type="datetime1">
              <a:rPr lang="en-US" smtClean="0"/>
              <a:t>11/15/2012</a:t>
            </a:fld>
            <a:endParaRPr lang="en-US"/>
          </a:p>
        </p:txBody>
      </p:sp>
      <p:sp>
        <p:nvSpPr>
          <p:cNvPr id="16" name="Footer Placeholder 3"/>
          <p:cNvSpPr>
            <a:spLocks noGrp="1"/>
          </p:cNvSpPr>
          <p:nvPr>
            <p:ph type="ftr" sz="quarter" idx="11"/>
          </p:nvPr>
        </p:nvSpPr>
        <p:spPr>
          <a:xfrm>
            <a:off x="3964493" y="4887315"/>
            <a:ext cx="2895600" cy="182012"/>
          </a:xfrm>
          <a:prstGeom prst="rect">
            <a:avLst/>
          </a:prstGeom>
        </p:spPr>
        <p:txBody>
          <a:bodyPr lIns="64008" tIns="32004" rIns="64008" bIns="32004"/>
          <a:lstStyle/>
          <a:p>
            <a:r>
              <a:rPr lang="en-US" dirty="0" smtClean="0"/>
              <a:t>‹#›</a:t>
            </a:r>
            <a:endParaRPr lang="en-US" dirty="0"/>
          </a:p>
        </p:txBody>
      </p:sp>
    </p:spTree>
    <p:extLst>
      <p:ext uri="{BB962C8B-B14F-4D97-AF65-F5344CB8AC3E}">
        <p14:creationId xmlns:p14="http://schemas.microsoft.com/office/powerpoint/2010/main" val="36584930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9D28D06-218E-4EE5-AC47-A9F3FEC497C6}" type="datetime1">
              <a:rPr lang="en-US" smtClean="0">
                <a:solidFill>
                  <a:srgbClr val="787878">
                    <a:lumMod val="60000"/>
                    <a:lumOff val="40000"/>
                  </a:srgbClr>
                </a:solidFill>
              </a:rPr>
              <a:pPr/>
              <a:t>11/15/2012</a:t>
            </a:fld>
            <a:endParaRPr lang="en-US">
              <a:solidFill>
                <a:srgbClr val="787878">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87878">
                  <a:lumMod val="60000"/>
                  <a:lumOff val="4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787878">
                    <a:lumMod val="60000"/>
                    <a:lumOff val="40000"/>
                  </a:srgbClr>
                </a:solidFill>
              </a:rPr>
              <a:pPr/>
              <a:t>‹#›</a:t>
            </a:fld>
            <a:endParaRPr lang="en-US">
              <a:solidFill>
                <a:srgbClr val="787878">
                  <a:lumMod val="60000"/>
                  <a:lumOff val="40000"/>
                </a:srgbClr>
              </a:solidFill>
            </a:endParaRPr>
          </a:p>
        </p:txBody>
      </p:sp>
    </p:spTree>
    <p:extLst>
      <p:ext uri="{BB962C8B-B14F-4D97-AF65-F5344CB8AC3E}">
        <p14:creationId xmlns:p14="http://schemas.microsoft.com/office/powerpoint/2010/main" val="20055399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2413" tIns="51206" rIns="102413" bIns="51206" rtlCol="0" anchor="ctr"/>
          <a:lstStyle/>
          <a:p>
            <a:pPr algn="ctr"/>
            <a:endParaRPr lang="en-US" spc="-105"/>
          </a:p>
        </p:txBody>
      </p:sp>
      <p:sp>
        <p:nvSpPr>
          <p:cNvPr id="2" name="Title 1"/>
          <p:cNvSpPr>
            <a:spLocks noGrp="1"/>
          </p:cNvSpPr>
          <p:nvPr>
            <p:ph type="title" hasCustomPrompt="1"/>
          </p:nvPr>
        </p:nvSpPr>
        <p:spPr>
          <a:xfrm>
            <a:off x="838200" y="622889"/>
            <a:ext cx="7467600" cy="3676266"/>
          </a:xfrm>
        </p:spPr>
        <p:txBody>
          <a:bodyPr anchor="ctr" anchorCtr="0">
            <a:noAutofit/>
          </a:bodyPr>
          <a:lstStyle>
            <a:lvl1pPr algn="l">
              <a:defRPr sz="6700" b="0" cap="none" spc="-105"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p:txBody>
          <a:bodyPr/>
          <a:lstStyle/>
          <a:p>
            <a:fld id="{5D3A53F4-5B22-4341-B64C-E9463FE4FF78}" type="datetime1">
              <a:rPr lang="en-US" smtClean="0"/>
              <a:t>11/15/2012</a:t>
            </a:fld>
            <a:endParaRPr lang="en-US"/>
          </a:p>
        </p:txBody>
      </p:sp>
      <p:sp>
        <p:nvSpPr>
          <p:cNvPr id="5" name="Footer Placeholder 4"/>
          <p:cNvSpPr>
            <a:spLocks noGrp="1"/>
          </p:cNvSpPr>
          <p:nvPr>
            <p:ph type="ftr" sz="quarter" idx="11"/>
          </p:nvPr>
        </p:nvSpPr>
        <p:spPr>
          <a:xfrm>
            <a:off x="3964493" y="4822870"/>
            <a:ext cx="2895600" cy="182012"/>
          </a:xfrm>
          <a:prstGeom prst="rect">
            <a:avLst/>
          </a:prstGeom>
        </p:spPr>
        <p:txBody>
          <a:bodyPr lIns="64008" tIns="32004" rIns="64008" bIns="32004"/>
          <a:lstStyle/>
          <a:p>
            <a:r>
              <a:rPr lang="en-US" smtClean="0"/>
              <a:t>‹#›</a:t>
            </a:r>
            <a:endParaRPr lang="en-US"/>
          </a:p>
        </p:txBody>
      </p:sp>
    </p:spTree>
    <p:extLst>
      <p:ext uri="{BB962C8B-B14F-4D97-AF65-F5344CB8AC3E}">
        <p14:creationId xmlns:p14="http://schemas.microsoft.com/office/powerpoint/2010/main" val="21911868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762579"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34" name="Orange Tile"/>
          <p:cNvGrpSpPr/>
          <p:nvPr userDrawn="1"/>
        </p:nvGrpSpPr>
        <p:grpSpPr>
          <a:xfrm>
            <a:off x="1886043"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37" name="Teal Tile"/>
          <p:cNvGrpSpPr/>
          <p:nvPr userDrawn="1"/>
        </p:nvGrpSpPr>
        <p:grpSpPr>
          <a:xfrm>
            <a:off x="762579"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5" name="Green Tile"/>
          <p:cNvGrpSpPr/>
          <p:nvPr userDrawn="1"/>
        </p:nvGrpSpPr>
        <p:grpSpPr>
          <a:xfrm>
            <a:off x="1886043"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 useBgFill="1">
        <p:nvSpPr>
          <p:cNvPr id="4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6906" y="2423981"/>
            <a:ext cx="5040038" cy="924348"/>
          </a:xfrm>
        </p:spPr>
        <p:txBody>
          <a:bodyPr anchor="ctr">
            <a:noAutofit/>
          </a:bodyPr>
          <a:lstStyle>
            <a:lvl1pPr algn="l" defTabSz="685772" rtl="0" eaLnBrk="1" latinLnBrk="0" hangingPunct="1">
              <a:lnSpc>
                <a:spcPct val="90000"/>
              </a:lnSpc>
              <a:spcBef>
                <a:spcPct val="0"/>
              </a:spcBef>
              <a:buNone/>
              <a:defRPr lang="en-US" sz="3000" b="1" kern="1200" cap="none" spc="-75" baseline="0" dirty="0">
                <a:ln w="3175">
                  <a:noFill/>
                </a:ln>
                <a:gradFill>
                  <a:gsLst>
                    <a:gs pos="0">
                      <a:schemeClr val="accent1"/>
                    </a:gs>
                    <a:gs pos="100000">
                      <a:schemeClr val="accent1"/>
                    </a:gs>
                  </a:gsLst>
                  <a:lin ang="5400000" scaled="0"/>
                </a:gra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36906" y="3771901"/>
            <a:ext cx="5154369" cy="347441"/>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35377348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763409" y="2390913"/>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00840805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762091" y="2390352"/>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392955458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762091"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15921105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763409" y="2390352"/>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36036140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762091"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401682517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5699125"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7435851"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2195194"/>
            <a:ext cx="3352801"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7435851"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7435850"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2" name="Rectangle 31"/>
          <p:cNvSpPr/>
          <p:nvPr userDrawn="1"/>
        </p:nvSpPr>
        <p:spPr>
          <a:xfrm>
            <a:off x="5699125" y="4787177"/>
            <a:ext cx="747713"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3" name="Rectangle 32"/>
          <p:cNvSpPr/>
          <p:nvPr userDrawn="1"/>
        </p:nvSpPr>
        <p:spPr>
          <a:xfrm>
            <a:off x="5699125"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4" name="Rectangle 33"/>
          <p:cNvSpPr/>
          <p:nvPr userDrawn="1"/>
        </p:nvSpPr>
        <p:spPr>
          <a:xfrm>
            <a:off x="6567487"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5" name="Rectangle 34"/>
          <p:cNvSpPr/>
          <p:nvPr userDrawn="1"/>
        </p:nvSpPr>
        <p:spPr>
          <a:xfrm>
            <a:off x="7435851"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8304213"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9" name="Freeform 81"/>
          <p:cNvSpPr>
            <a:spLocks noEditPoints="1"/>
          </p:cNvSpPr>
          <p:nvPr userDrawn="1"/>
        </p:nvSpPr>
        <p:spPr bwMode="black">
          <a:xfrm>
            <a:off x="6755576" y="4164369"/>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16"/>
          <p:cNvSpPr>
            <a:spLocks noEditPoints="1"/>
          </p:cNvSpPr>
          <p:nvPr userDrawn="1"/>
        </p:nvSpPr>
        <p:spPr bwMode="black">
          <a:xfrm>
            <a:off x="7631430" y="4165869"/>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2"/>
          <p:cNvSpPr>
            <a:spLocks noChangeAspect="1"/>
          </p:cNvSpPr>
          <p:nvPr userDrawn="1"/>
        </p:nvSpPr>
        <p:spPr bwMode="black">
          <a:xfrm>
            <a:off x="5936301" y="4118319"/>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44" name="Freeform 166"/>
          <p:cNvSpPr>
            <a:spLocks noEditPoints="1"/>
          </p:cNvSpPr>
          <p:nvPr userDrawn="1"/>
        </p:nvSpPr>
        <p:spPr bwMode="black">
          <a:xfrm>
            <a:off x="8478534" y="4114933"/>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p:nvPr userDrawn="1"/>
        </p:nvSpPr>
        <p:spPr>
          <a:xfrm>
            <a:off x="8304212"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6" name="Rectangle 45"/>
          <p:cNvSpPr/>
          <p:nvPr userDrawn="1"/>
        </p:nvSpPr>
        <p:spPr>
          <a:xfrm>
            <a:off x="6567487"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 b="54425"/>
          <a:stretch/>
        </p:blipFill>
        <p:spPr>
          <a:xfrm>
            <a:off x="7608556" y="4962930"/>
            <a:ext cx="402303" cy="180569"/>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1" b="41977"/>
          <a:stretch/>
        </p:blipFill>
        <p:spPr>
          <a:xfrm>
            <a:off x="6770670" y="4927756"/>
            <a:ext cx="341348" cy="215744"/>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55001"/>
          <a:stretch/>
        </p:blipFill>
        <p:spPr>
          <a:xfrm>
            <a:off x="5911451" y="4998125"/>
            <a:ext cx="323061" cy="145375"/>
          </a:xfrm>
          <a:prstGeom prst="rect">
            <a:avLst/>
          </a:prstGeom>
        </p:spPr>
      </p:pic>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b="57190"/>
          <a:stretch/>
        </p:blipFill>
        <p:spPr>
          <a:xfrm>
            <a:off x="8471586" y="5039123"/>
            <a:ext cx="438876" cy="104377"/>
          </a:xfrm>
          <a:prstGeom prst="rect">
            <a:avLst/>
          </a:prstGeom>
        </p:spPr>
      </p:pic>
      <p:pic>
        <p:nvPicPr>
          <p:cNvPr id="43" name="Picture 4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1338135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762091" y="2390352"/>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262130456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262393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736694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337187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8666"/>
            <a:ext cx="4115872"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53008"/>
          </a:xfrm>
        </p:spPr>
        <p:txBody>
          <a:bodyPr/>
          <a:lstStyle>
            <a:lvl1pPr marL="211328" indent="-211328">
              <a:defRPr sz="1725"/>
            </a:lvl1pPr>
            <a:lvl2pPr marL="421664" indent="-199422">
              <a:defRPr sz="1500"/>
            </a:lvl2pPr>
            <a:lvl3pPr marL="610172" indent="-182555">
              <a:defRPr sz="1350"/>
            </a:lvl3pPr>
            <a:lvl4pPr marL="787766" indent="-171642">
              <a:defRPr sz="1275"/>
            </a:lvl4pPr>
            <a:lvl5pPr marL="959408" indent="-154775">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8666"/>
            <a:ext cx="4115872"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41" indent="-222241">
              <a:defRPr sz="1725"/>
            </a:lvl1pPr>
            <a:lvl2pPr marL="427616" indent="-205375">
              <a:defRPr sz="1500"/>
            </a:lvl2pPr>
            <a:lvl3pPr marL="616124" indent="-183548">
              <a:defRPr sz="1350"/>
            </a:lvl3pPr>
            <a:lvl4pPr marL="787766" indent="-177595">
              <a:defRPr sz="1275"/>
            </a:lvl4pPr>
            <a:lvl5pPr marL="959408" indent="-165689">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92757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606821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31817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9538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7521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8313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5699125"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7435851"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2195194"/>
            <a:ext cx="3352801"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7435851"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7435850"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2" name="Rectangle 31"/>
          <p:cNvSpPr/>
          <p:nvPr userDrawn="1"/>
        </p:nvSpPr>
        <p:spPr>
          <a:xfrm>
            <a:off x="5699125" y="4787177"/>
            <a:ext cx="747713"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3" name="Rectangle 32"/>
          <p:cNvSpPr/>
          <p:nvPr userDrawn="1"/>
        </p:nvSpPr>
        <p:spPr>
          <a:xfrm>
            <a:off x="5699125"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4" name="Rectangle 33"/>
          <p:cNvSpPr/>
          <p:nvPr userDrawn="1"/>
        </p:nvSpPr>
        <p:spPr>
          <a:xfrm>
            <a:off x="6567487"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5" name="Rectangle 34"/>
          <p:cNvSpPr/>
          <p:nvPr userDrawn="1"/>
        </p:nvSpPr>
        <p:spPr>
          <a:xfrm>
            <a:off x="7435851"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8304213"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9" name="Freeform 81"/>
          <p:cNvSpPr>
            <a:spLocks noEditPoints="1"/>
          </p:cNvSpPr>
          <p:nvPr userDrawn="1"/>
        </p:nvSpPr>
        <p:spPr bwMode="black">
          <a:xfrm>
            <a:off x="6755576" y="4164369"/>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16"/>
          <p:cNvSpPr>
            <a:spLocks noEditPoints="1"/>
          </p:cNvSpPr>
          <p:nvPr userDrawn="1"/>
        </p:nvSpPr>
        <p:spPr bwMode="black">
          <a:xfrm>
            <a:off x="7631430" y="4165869"/>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2"/>
          <p:cNvSpPr>
            <a:spLocks noChangeAspect="1"/>
          </p:cNvSpPr>
          <p:nvPr userDrawn="1"/>
        </p:nvSpPr>
        <p:spPr bwMode="black">
          <a:xfrm>
            <a:off x="5936301" y="4118319"/>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44" name="Freeform 166"/>
          <p:cNvSpPr>
            <a:spLocks noEditPoints="1"/>
          </p:cNvSpPr>
          <p:nvPr userDrawn="1"/>
        </p:nvSpPr>
        <p:spPr bwMode="black">
          <a:xfrm>
            <a:off x="8478534" y="4114933"/>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p:nvPr userDrawn="1"/>
        </p:nvSpPr>
        <p:spPr>
          <a:xfrm>
            <a:off x="8304212"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6" name="Rectangle 45"/>
          <p:cNvSpPr/>
          <p:nvPr userDrawn="1"/>
        </p:nvSpPr>
        <p:spPr>
          <a:xfrm>
            <a:off x="6567487"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 b="54425"/>
          <a:stretch/>
        </p:blipFill>
        <p:spPr>
          <a:xfrm>
            <a:off x="7608556" y="4962930"/>
            <a:ext cx="402303" cy="180569"/>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1" b="41977"/>
          <a:stretch/>
        </p:blipFill>
        <p:spPr>
          <a:xfrm>
            <a:off x="6770670" y="4927756"/>
            <a:ext cx="341348" cy="215744"/>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55001"/>
          <a:stretch/>
        </p:blipFill>
        <p:spPr>
          <a:xfrm>
            <a:off x="5911451" y="4998125"/>
            <a:ext cx="323061" cy="145375"/>
          </a:xfrm>
          <a:prstGeom prst="rect">
            <a:avLst/>
          </a:prstGeom>
        </p:spPr>
      </p:pic>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b="57190"/>
          <a:stretch/>
        </p:blipFill>
        <p:spPr>
          <a:xfrm>
            <a:off x="8471586" y="5039123"/>
            <a:ext cx="438876" cy="104377"/>
          </a:xfrm>
          <a:prstGeom prst="rect">
            <a:avLst/>
          </a:prstGeom>
        </p:spPr>
      </p:pic>
      <p:pic>
        <p:nvPicPr>
          <p:cNvPr id="43" name="Picture 4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310045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6760266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ection Header ALT 3">
    <p:spTree>
      <p:nvGrpSpPr>
        <p:cNvPr id="1" name=""/>
        <p:cNvGrpSpPr/>
        <p:nvPr/>
      </p:nvGrpSpPr>
      <p:grpSpPr>
        <a:xfrm>
          <a:off x="0" y="0"/>
          <a:ext cx="0" cy="0"/>
          <a:chOff x="0" y="0"/>
          <a:chExt cx="0" cy="0"/>
        </a:xfrm>
      </p:grpSpPr>
      <p:sp>
        <p:nvSpPr>
          <p:cNvPr id="7" name="Rectangle 6"/>
          <p:cNvSpPr/>
          <p:nvPr userDrawn="1"/>
        </p:nvSpPr>
        <p:spPr bwMode="auto">
          <a:xfrm>
            <a:off x="381796" y="285751"/>
            <a:ext cx="8380413" cy="4350544"/>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53" tIns="25727" rIns="51453" bIns="25727" numCol="1" rtlCol="0" anchor="ctr" anchorCtr="0" compatLnSpc="1">
            <a:prstTxWarp prst="textNoShape">
              <a:avLst/>
            </a:prstTxWarp>
          </a:bodyPr>
          <a:lstStyle/>
          <a:p>
            <a:pPr algn="ctr" defTabSz="514386" fontAlgn="base">
              <a:spcBef>
                <a:spcPct val="0"/>
              </a:spcBef>
              <a:spcAft>
                <a:spcPct val="0"/>
              </a:spcAft>
            </a:pPr>
            <a:endParaRPr lang="en-US" sz="1350" dirty="0" smtClean="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886999" y="622889"/>
            <a:ext cx="7370002" cy="3676266"/>
          </a:xfrm>
        </p:spPr>
        <p:txBody>
          <a:bodyPr anchor="ctr" anchorCtr="0">
            <a:noAutofit/>
          </a:bodyPr>
          <a:lstStyle>
            <a:lvl1pPr algn="l">
              <a:defRPr sz="45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a:xfrm>
            <a:off x="2865741" y="4822871"/>
            <a:ext cx="1098755" cy="182011"/>
          </a:xfrm>
          <a:prstGeom prst="rect">
            <a:avLst/>
          </a:prstGeom>
        </p:spPr>
        <p:txBody>
          <a:bodyPr/>
          <a:lstStyle/>
          <a:p>
            <a:pPr defTabSz="685772"/>
            <a:endParaRPr lang="en-US" dirty="0">
              <a:solidFill>
                <a:srgbClr val="FFFFFF"/>
              </a:solidFill>
            </a:endParaRPr>
          </a:p>
        </p:txBody>
      </p:sp>
      <p:sp>
        <p:nvSpPr>
          <p:cNvPr id="5" name="Footer Placeholder 4"/>
          <p:cNvSpPr>
            <a:spLocks noGrp="1"/>
          </p:cNvSpPr>
          <p:nvPr>
            <p:ph type="ftr" sz="quarter" idx="11"/>
          </p:nvPr>
        </p:nvSpPr>
        <p:spPr>
          <a:xfrm>
            <a:off x="3964493" y="4822871"/>
            <a:ext cx="2895600" cy="182011"/>
          </a:xfrm>
          <a:prstGeom prst="rect">
            <a:avLst/>
          </a:prstGeom>
        </p:spPr>
        <p:txBody>
          <a:bodyPr/>
          <a:lstStyle/>
          <a:p>
            <a:pPr defTabSz="685772"/>
            <a:endParaRPr lang="en-US" dirty="0">
              <a:solidFill>
                <a:srgbClr val="FFFFFF"/>
              </a:solidFill>
            </a:endParaRPr>
          </a:p>
        </p:txBody>
      </p:sp>
      <p:sp>
        <p:nvSpPr>
          <p:cNvPr id="6" name="Slide Number Placeholder 5"/>
          <p:cNvSpPr>
            <a:spLocks noGrp="1"/>
          </p:cNvSpPr>
          <p:nvPr>
            <p:ph type="sldNum" sz="quarter" idx="12"/>
          </p:nvPr>
        </p:nvSpPr>
        <p:spPr>
          <a:xfrm>
            <a:off x="381001" y="4790842"/>
            <a:ext cx="339956" cy="246120"/>
          </a:xfrm>
          <a:prstGeom prst="rect">
            <a:avLst/>
          </a:prstGeom>
        </p:spPr>
        <p:txBody>
          <a:bodyPr/>
          <a:lstStyle/>
          <a:p>
            <a:pPr defTabSz="685772"/>
            <a:fld id="{B6F15528-21DE-4FAA-801E-634DDDAF4B2B}" type="slidenum">
              <a:rPr lang="en-US" smtClean="0">
                <a:solidFill>
                  <a:srgbClr val="FFFFFF"/>
                </a:solidFill>
              </a:rPr>
              <a:pPr defTabSz="685772"/>
              <a:t>‹#›</a:t>
            </a:fld>
            <a:endParaRPr lang="en-US" dirty="0">
              <a:solidFill>
                <a:srgbClr val="FFFFFF"/>
              </a:solidFill>
            </a:endParaRPr>
          </a:p>
        </p:txBody>
      </p:sp>
    </p:spTree>
    <p:extLst>
      <p:ext uri="{BB962C8B-B14F-4D97-AF65-F5344CB8AC3E}">
        <p14:creationId xmlns:p14="http://schemas.microsoft.com/office/powerpoint/2010/main" val="9911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7"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762579"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34" name="Orange Tile"/>
          <p:cNvGrpSpPr/>
          <p:nvPr userDrawn="1"/>
        </p:nvGrpSpPr>
        <p:grpSpPr>
          <a:xfrm>
            <a:off x="1886043"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37" name="Teal Tile"/>
          <p:cNvGrpSpPr/>
          <p:nvPr userDrawn="1"/>
        </p:nvGrpSpPr>
        <p:grpSpPr>
          <a:xfrm>
            <a:off x="762579"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5" name="Green Tile"/>
          <p:cNvGrpSpPr/>
          <p:nvPr userDrawn="1"/>
        </p:nvGrpSpPr>
        <p:grpSpPr>
          <a:xfrm>
            <a:off x="1886043"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 useBgFill="1">
        <p:nvSpPr>
          <p:cNvPr id="4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6906" y="2423981"/>
            <a:ext cx="5040038" cy="924348"/>
          </a:xfrm>
        </p:spPr>
        <p:txBody>
          <a:bodyPr anchor="ctr">
            <a:noAutofit/>
          </a:bodyPr>
          <a:lstStyle>
            <a:lvl1pPr algn="l" defTabSz="685772" rtl="0" eaLnBrk="1" latinLnBrk="0" hangingPunct="1">
              <a:lnSpc>
                <a:spcPct val="90000"/>
              </a:lnSpc>
              <a:spcBef>
                <a:spcPct val="0"/>
              </a:spcBef>
              <a:buNone/>
              <a:defRPr lang="en-US" sz="3000" b="1" kern="1200" cap="none" spc="-75" baseline="0" dirty="0">
                <a:ln w="3175">
                  <a:noFill/>
                </a:ln>
                <a:gradFill>
                  <a:gsLst>
                    <a:gs pos="0">
                      <a:schemeClr val="accent1"/>
                    </a:gs>
                    <a:gs pos="100000">
                      <a:schemeClr val="accent1"/>
                    </a:gs>
                  </a:gsLst>
                  <a:lin ang="5400000" scaled="0"/>
                </a:gra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36906" y="3771901"/>
            <a:ext cx="5154369" cy="347441"/>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72036724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763409" y="2390913"/>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35855443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762091" y="2390352"/>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409733974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762091"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148820368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763409" y="2390352"/>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27514960"/>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762091"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107749670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762091" y="2390352"/>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123954994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32707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7" name="Text Placeholder 16"/>
          <p:cNvSpPr>
            <a:spLocks noGrp="1"/>
          </p:cNvSpPr>
          <p:nvPr>
            <p:ph type="body" sz="quarter" idx="21" hasCustomPrompt="1"/>
          </p:nvPr>
        </p:nvSpPr>
        <p:spPr>
          <a:xfrm>
            <a:off x="457200" y="1744663"/>
            <a:ext cx="8229600" cy="2755900"/>
          </a:xfrm>
        </p:spPr>
        <p:txBody>
          <a:bodyPr/>
          <a:lstStyle>
            <a:lvl2pPr marL="574675" indent="-114300">
              <a:defRPr/>
            </a:lvl2pPr>
            <a:lvl3pPr marL="1028700" indent="-114300">
              <a:defRPr/>
            </a:lvl3pPr>
            <a:lvl4pPr marL="1489075" indent="-114300">
              <a:defRPr/>
            </a:lvl4pPr>
            <a:lvl5pPr marL="194310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12"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3" name="Date Placeholder 12"/>
          <p:cNvSpPr>
            <a:spLocks noGrp="1"/>
          </p:cNvSpPr>
          <p:nvPr>
            <p:ph type="dt" sz="half" idx="18"/>
          </p:nvPr>
        </p:nvSpPr>
        <p:spPr/>
        <p:txBody>
          <a:bodyPr/>
          <a:lstStyle/>
          <a:p>
            <a:fld id="{6DD3B76A-C5DE-4B9A-BEAE-BBF0DC17AAA8}" type="datetime1">
              <a:rPr lang="en-US" smtClean="0"/>
              <a:t>11/15/2012</a:t>
            </a:fld>
            <a:endParaRPr lang="en-US" dirty="0"/>
          </a:p>
        </p:txBody>
      </p:sp>
      <p:sp>
        <p:nvSpPr>
          <p:cNvPr id="14" name="Footer Placeholder 13"/>
          <p:cNvSpPr>
            <a:spLocks noGrp="1"/>
          </p:cNvSpPr>
          <p:nvPr>
            <p:ph type="ftr" sz="quarter" idx="19"/>
          </p:nvPr>
        </p:nvSpPr>
        <p:spPr/>
        <p:txBody>
          <a:bodyPr/>
          <a:lstStyle/>
          <a:p>
            <a:r>
              <a:rPr lang="en-US" smtClean="0"/>
              <a:t>Microsoft confidential</a:t>
            </a:r>
            <a:endParaRPr lang="en-US" dirty="0"/>
          </a:p>
        </p:txBody>
      </p:sp>
      <p:sp>
        <p:nvSpPr>
          <p:cNvPr id="15" name="Slide Number Placeholder 14"/>
          <p:cNvSpPr>
            <a:spLocks noGrp="1"/>
          </p:cNvSpPr>
          <p:nvPr>
            <p:ph type="sldNum" sz="quarter" idx="20"/>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791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482672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557862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8666"/>
            <a:ext cx="4115872"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53008"/>
          </a:xfrm>
        </p:spPr>
        <p:txBody>
          <a:bodyPr/>
          <a:lstStyle>
            <a:lvl1pPr marL="211328" indent="-211328">
              <a:defRPr sz="1725"/>
            </a:lvl1pPr>
            <a:lvl2pPr marL="421664" indent="-199422">
              <a:defRPr sz="1500"/>
            </a:lvl2pPr>
            <a:lvl3pPr marL="610172" indent="-182555">
              <a:defRPr sz="1350"/>
            </a:lvl3pPr>
            <a:lvl4pPr marL="787766" indent="-171642">
              <a:defRPr sz="1275"/>
            </a:lvl4pPr>
            <a:lvl5pPr marL="959408" indent="-154775">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8666"/>
            <a:ext cx="4115872"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41" indent="-222241">
              <a:defRPr sz="1725"/>
            </a:lvl1pPr>
            <a:lvl2pPr marL="427616" indent="-205375">
              <a:defRPr sz="1500"/>
            </a:lvl2pPr>
            <a:lvl3pPr marL="616124" indent="-183548">
              <a:defRPr sz="1350"/>
            </a:lvl3pPr>
            <a:lvl4pPr marL="787766" indent="-177595">
              <a:defRPr sz="1275"/>
            </a:lvl4pPr>
            <a:lvl5pPr marL="959408" indent="-165689">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667798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32405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2052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249423"/>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88641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213985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5360834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ection Header ALT 3">
    <p:spTree>
      <p:nvGrpSpPr>
        <p:cNvPr id="1" name=""/>
        <p:cNvGrpSpPr/>
        <p:nvPr/>
      </p:nvGrpSpPr>
      <p:grpSpPr>
        <a:xfrm>
          <a:off x="0" y="0"/>
          <a:ext cx="0" cy="0"/>
          <a:chOff x="0" y="0"/>
          <a:chExt cx="0" cy="0"/>
        </a:xfrm>
      </p:grpSpPr>
      <p:sp>
        <p:nvSpPr>
          <p:cNvPr id="7" name="Rectangle 6"/>
          <p:cNvSpPr/>
          <p:nvPr userDrawn="1"/>
        </p:nvSpPr>
        <p:spPr bwMode="auto">
          <a:xfrm>
            <a:off x="381796" y="285751"/>
            <a:ext cx="8380413" cy="4350544"/>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53" tIns="25727" rIns="51453" bIns="25727" numCol="1" rtlCol="0" anchor="ctr" anchorCtr="0" compatLnSpc="1">
            <a:prstTxWarp prst="textNoShape">
              <a:avLst/>
            </a:prstTxWarp>
          </a:bodyPr>
          <a:lstStyle/>
          <a:p>
            <a:pPr algn="ctr" defTabSz="514386" fontAlgn="base">
              <a:spcBef>
                <a:spcPct val="0"/>
              </a:spcBef>
              <a:spcAft>
                <a:spcPct val="0"/>
              </a:spcAft>
            </a:pPr>
            <a:endParaRPr lang="en-US" sz="1350" dirty="0" smtClean="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886999" y="622889"/>
            <a:ext cx="7370002" cy="3676266"/>
          </a:xfrm>
        </p:spPr>
        <p:txBody>
          <a:bodyPr anchor="ctr" anchorCtr="0">
            <a:noAutofit/>
          </a:bodyPr>
          <a:lstStyle>
            <a:lvl1pPr algn="l">
              <a:defRPr sz="45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a:xfrm>
            <a:off x="2865741" y="4822871"/>
            <a:ext cx="1098755" cy="182011"/>
          </a:xfrm>
          <a:prstGeom prst="rect">
            <a:avLst/>
          </a:prstGeom>
        </p:spPr>
        <p:txBody>
          <a:bodyPr/>
          <a:lstStyle/>
          <a:p>
            <a:pPr defTabSz="685772"/>
            <a:endParaRPr lang="en-US" dirty="0">
              <a:solidFill>
                <a:srgbClr val="FFFFFF"/>
              </a:solidFill>
            </a:endParaRPr>
          </a:p>
        </p:txBody>
      </p:sp>
      <p:sp>
        <p:nvSpPr>
          <p:cNvPr id="5" name="Footer Placeholder 4"/>
          <p:cNvSpPr>
            <a:spLocks noGrp="1"/>
          </p:cNvSpPr>
          <p:nvPr>
            <p:ph type="ftr" sz="quarter" idx="11"/>
          </p:nvPr>
        </p:nvSpPr>
        <p:spPr>
          <a:xfrm>
            <a:off x="3964493" y="4822871"/>
            <a:ext cx="2895600" cy="182011"/>
          </a:xfrm>
          <a:prstGeom prst="rect">
            <a:avLst/>
          </a:prstGeom>
        </p:spPr>
        <p:txBody>
          <a:bodyPr/>
          <a:lstStyle/>
          <a:p>
            <a:pPr defTabSz="685772"/>
            <a:endParaRPr lang="en-US" dirty="0">
              <a:solidFill>
                <a:srgbClr val="FFFFFF"/>
              </a:solidFill>
            </a:endParaRPr>
          </a:p>
        </p:txBody>
      </p:sp>
      <p:sp>
        <p:nvSpPr>
          <p:cNvPr id="6" name="Slide Number Placeholder 5"/>
          <p:cNvSpPr>
            <a:spLocks noGrp="1"/>
          </p:cNvSpPr>
          <p:nvPr>
            <p:ph type="sldNum" sz="quarter" idx="12"/>
          </p:nvPr>
        </p:nvSpPr>
        <p:spPr>
          <a:xfrm>
            <a:off x="381001" y="4790842"/>
            <a:ext cx="339956" cy="246120"/>
          </a:xfrm>
          <a:prstGeom prst="rect">
            <a:avLst/>
          </a:prstGeom>
        </p:spPr>
        <p:txBody>
          <a:bodyPr/>
          <a:lstStyle/>
          <a:p>
            <a:pPr defTabSz="685772"/>
            <a:fld id="{B6F15528-21DE-4FAA-801E-634DDDAF4B2B}" type="slidenum">
              <a:rPr lang="en-US" smtClean="0">
                <a:solidFill>
                  <a:srgbClr val="FFFFFF"/>
                </a:solidFill>
              </a:rPr>
              <a:pPr defTabSz="685772"/>
              <a:t>‹#›</a:t>
            </a:fld>
            <a:endParaRPr lang="en-US" dirty="0">
              <a:solidFill>
                <a:srgbClr val="FFFFFF"/>
              </a:solidFill>
            </a:endParaRPr>
          </a:p>
        </p:txBody>
      </p:sp>
    </p:spTree>
    <p:extLst>
      <p:ext uri="{BB962C8B-B14F-4D97-AF65-F5344CB8AC3E}">
        <p14:creationId xmlns:p14="http://schemas.microsoft.com/office/powerpoint/2010/main" val="23527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4054475" y="1744663"/>
            <a:ext cx="3433763" cy="27559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457200" y="1744663"/>
            <a:ext cx="3433763" cy="27559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E7AB34F0-2EF5-4F59-83F0-0A2CA5B1ABC0}" type="datetime1">
              <a:rPr lang="en-US" smtClean="0"/>
              <a:t>11/15/2012</a:t>
            </a:fld>
            <a:endParaRPr lang="en-US" dirty="0"/>
          </a:p>
        </p:txBody>
      </p:sp>
      <p:sp>
        <p:nvSpPr>
          <p:cNvPr id="17" name="Footer Placeholder 16"/>
          <p:cNvSpPr>
            <a:spLocks noGrp="1"/>
          </p:cNvSpPr>
          <p:nvPr>
            <p:ph type="ftr" sz="quarter" idx="19"/>
          </p:nvPr>
        </p:nvSpPr>
        <p:spPr/>
        <p:txBody>
          <a:bodyPr/>
          <a:lstStyle/>
          <a:p>
            <a:r>
              <a:rPr lang="en-US" smtClean="0"/>
              <a:t>Microsoft confidential</a:t>
            </a:r>
            <a:endParaRPr lang="en-US" dirty="0"/>
          </a:p>
        </p:txBody>
      </p:sp>
      <p:sp>
        <p:nvSpPr>
          <p:cNvPr id="19" name="Slide Number Placeholder 18"/>
          <p:cNvSpPr>
            <a:spLocks noGrp="1"/>
          </p:cNvSpPr>
          <p:nvPr>
            <p:ph type="sldNum" sz="quarter" idx="20"/>
          </p:nvPr>
        </p:nvSpPr>
        <p:spPr/>
        <p:txBody>
          <a:bodyPr/>
          <a:lstStyle/>
          <a:p>
            <a:fld id="{B6F15528-21DE-4FAA-801E-634DDDAF4B2B}" type="slidenum">
              <a:rPr lang="en-US" smtClean="0"/>
              <a:pPr/>
              <a:t>‹#›</a:t>
            </a:fld>
            <a:endParaRPr lang="en-US" dirty="0"/>
          </a:p>
        </p:txBody>
      </p:sp>
      <p:sp>
        <p:nvSpPr>
          <p:cNvPr id="20" name="Title 1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Tree>
    <p:extLst>
      <p:ext uri="{BB962C8B-B14F-4D97-AF65-F5344CB8AC3E}">
        <p14:creationId xmlns:p14="http://schemas.microsoft.com/office/powerpoint/2010/main" val="413779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6" name="Text Placeholder 13"/>
          <p:cNvSpPr>
            <a:spLocks noGrp="1"/>
          </p:cNvSpPr>
          <p:nvPr>
            <p:ph type="body" sz="quarter" idx="19"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8" name="Date Placeholder 17"/>
          <p:cNvSpPr>
            <a:spLocks noGrp="1"/>
          </p:cNvSpPr>
          <p:nvPr>
            <p:ph type="dt" sz="half" idx="20"/>
          </p:nvPr>
        </p:nvSpPr>
        <p:spPr/>
        <p:txBody>
          <a:bodyPr/>
          <a:lstStyle/>
          <a:p>
            <a:fld id="{519E6589-18A9-445E-BF30-CD70E2BF8219}" type="datetime1">
              <a:rPr lang="en-US" smtClean="0"/>
              <a:t>11/15/2012</a:t>
            </a:fld>
            <a:endParaRPr lang="en-US" dirty="0"/>
          </a:p>
        </p:txBody>
      </p:sp>
      <p:sp>
        <p:nvSpPr>
          <p:cNvPr id="25" name="Footer Placeholder 24"/>
          <p:cNvSpPr>
            <a:spLocks noGrp="1"/>
          </p:cNvSpPr>
          <p:nvPr>
            <p:ph type="ftr" sz="quarter" idx="21"/>
          </p:nvPr>
        </p:nvSpPr>
        <p:spPr/>
        <p:txBody>
          <a:bodyPr/>
          <a:lstStyle/>
          <a:p>
            <a:r>
              <a:rPr lang="en-US" smtClean="0"/>
              <a:t>Microsoft confidential</a:t>
            </a:r>
            <a:endParaRPr lang="en-US" dirty="0"/>
          </a:p>
        </p:txBody>
      </p:sp>
      <p:sp>
        <p:nvSpPr>
          <p:cNvPr id="27" name="Slide Number Placeholder 26"/>
          <p:cNvSpPr>
            <a:spLocks noGrp="1"/>
          </p:cNvSpPr>
          <p:nvPr>
            <p:ph type="sldNum" sz="quarter" idx="22"/>
          </p:nvPr>
        </p:nvSpPr>
        <p:spPr/>
        <p:txBody>
          <a:bodyPr/>
          <a:lstStyle/>
          <a:p>
            <a:fld id="{B6F15528-21DE-4FAA-801E-634DDDAF4B2B}" type="slidenum">
              <a:rPr lang="en-US" smtClean="0"/>
              <a:pPr/>
              <a:t>‹#›</a:t>
            </a:fld>
            <a:endParaRPr lang="en-US" dirty="0"/>
          </a:p>
        </p:txBody>
      </p:sp>
      <p:sp>
        <p:nvSpPr>
          <p:cNvPr id="28" name="Title 27"/>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9" name="Text Placeholder 24"/>
          <p:cNvSpPr>
            <a:spLocks noGrp="1"/>
          </p:cNvSpPr>
          <p:nvPr>
            <p:ph type="body" sz="quarter" idx="25" hasCustomPrompt="1"/>
          </p:nvPr>
        </p:nvSpPr>
        <p:spPr>
          <a:xfrm>
            <a:off x="457199" y="1792289"/>
            <a:ext cx="3433764" cy="255306"/>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51" name="Text Placeholder 21"/>
          <p:cNvSpPr>
            <a:spLocks noGrp="1"/>
          </p:cNvSpPr>
          <p:nvPr>
            <p:ph type="body" sz="quarter" idx="26" hasCustomPrompt="1"/>
          </p:nvPr>
        </p:nvSpPr>
        <p:spPr>
          <a:xfrm>
            <a:off x="457199" y="2047595"/>
            <a:ext cx="3433763" cy="245296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24"/>
          <p:cNvSpPr>
            <a:spLocks noGrp="1"/>
          </p:cNvSpPr>
          <p:nvPr>
            <p:ph type="body" sz="quarter" idx="27" hasCustomPrompt="1"/>
          </p:nvPr>
        </p:nvSpPr>
        <p:spPr>
          <a:xfrm>
            <a:off x="4054475" y="1792289"/>
            <a:ext cx="3433764" cy="255306"/>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54" name="Text Placeholder 21"/>
          <p:cNvSpPr>
            <a:spLocks noGrp="1"/>
          </p:cNvSpPr>
          <p:nvPr>
            <p:ph type="body" sz="quarter" idx="28" hasCustomPrompt="1"/>
          </p:nvPr>
        </p:nvSpPr>
        <p:spPr>
          <a:xfrm>
            <a:off x="4054475" y="2047595"/>
            <a:ext cx="3433763" cy="245296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ext Placeholder 2"/>
          <p:cNvSpPr>
            <a:spLocks noGrp="1"/>
          </p:cNvSpPr>
          <p:nvPr>
            <p:ph type="body" sz="quarter" idx="24" hasCustomPrompt="1"/>
          </p:nvPr>
        </p:nvSpPr>
        <p:spPr>
          <a:xfrm>
            <a:off x="7642225" y="2047595"/>
            <a:ext cx="1044575" cy="978179"/>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5052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8.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8.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1955"/>
            <a:ext cx="8229600" cy="387798"/>
          </a:xfrm>
          <a:prstGeom prst="rect">
            <a:avLst/>
          </a:prstGeom>
        </p:spPr>
        <p:txBody>
          <a:bodyPr vert="horz" wrap="square" lIns="0" tIns="0" rIns="0" bIns="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5380"/>
            <a:ext cx="8229600" cy="3365183"/>
          </a:xfrm>
          <a:prstGeom prst="rect">
            <a:avLst/>
          </a:prstGeom>
        </p:spPr>
        <p:txBody>
          <a:bodyPr vert="horz" lIns="0" tIns="0" rIns="0" bIns="0" rtlCol="0">
            <a:noAutofit/>
          </a:body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27532" y="4760804"/>
            <a:ext cx="1098755" cy="138502"/>
          </a:xfrm>
          <a:prstGeom prst="rect">
            <a:avLst/>
          </a:prstGeom>
        </p:spPr>
        <p:txBody>
          <a:bodyPr vert="horz" lIns="0" tIns="0" rIns="0" bIns="0" rtlCol="0" anchor="ctr"/>
          <a:lstStyle>
            <a:lvl1pPr algn="l">
              <a:lnSpc>
                <a:spcPct val="125000"/>
              </a:lnSpc>
              <a:defRPr sz="900" spc="0" baseline="0">
                <a:solidFill>
                  <a:schemeClr val="tx1">
                    <a:lumMod val="40000"/>
                    <a:lumOff val="60000"/>
                  </a:schemeClr>
                </a:solidFill>
              </a:defRPr>
            </a:lvl1pPr>
          </a:lstStyle>
          <a:p>
            <a:fld id="{3B85DB03-83F6-498F-B258-431FC53DF8DB}" type="datetime1">
              <a:rPr lang="en-US" smtClean="0"/>
              <a:t>11/15/2012</a:t>
            </a:fld>
            <a:endParaRPr lang="en-US" dirty="0"/>
          </a:p>
        </p:txBody>
      </p:sp>
      <p:sp>
        <p:nvSpPr>
          <p:cNvPr id="5" name="Footer Placeholder 4"/>
          <p:cNvSpPr>
            <a:spLocks noGrp="1"/>
          </p:cNvSpPr>
          <p:nvPr>
            <p:ph type="ftr" sz="quarter" idx="3"/>
          </p:nvPr>
        </p:nvSpPr>
        <p:spPr>
          <a:xfrm>
            <a:off x="698909" y="4760804"/>
            <a:ext cx="1228623" cy="138503"/>
          </a:xfrm>
          <a:prstGeom prst="rect">
            <a:avLst/>
          </a:prstGeom>
        </p:spPr>
        <p:txBody>
          <a:bodyPr vert="horz" wrap="none" lIns="0" tIns="0" rIns="0" bIns="0" rtlCol="0" anchor="ctr"/>
          <a:lstStyle>
            <a:lvl1pPr algn="l">
              <a:lnSpc>
                <a:spcPct val="125000"/>
              </a:lnSpc>
              <a:defRPr sz="900" spc="0" baseline="0">
                <a:solidFill>
                  <a:schemeClr val="tx1">
                    <a:lumMod val="40000"/>
                    <a:lumOff val="60000"/>
                  </a:schemeClr>
                </a:solidFill>
              </a:defRPr>
            </a:lvl1pPr>
          </a:lstStyle>
          <a:p>
            <a:r>
              <a:rPr lang="en-US" smtClean="0"/>
              <a:t>Microsoft confidential</a:t>
            </a:r>
            <a:endParaRPr lang="en-US" dirty="0"/>
          </a:p>
        </p:txBody>
      </p:sp>
      <p:sp>
        <p:nvSpPr>
          <p:cNvPr id="6" name="Slide Number Placeholder 5"/>
          <p:cNvSpPr>
            <a:spLocks noGrp="1"/>
          </p:cNvSpPr>
          <p:nvPr>
            <p:ph type="sldNum" sz="quarter" idx="4"/>
          </p:nvPr>
        </p:nvSpPr>
        <p:spPr>
          <a:xfrm>
            <a:off x="457200" y="4760804"/>
            <a:ext cx="228926" cy="138504"/>
          </a:xfrm>
          <a:prstGeom prst="rect">
            <a:avLst/>
          </a:prstGeom>
        </p:spPr>
        <p:txBody>
          <a:bodyPr vert="horz" wrap="none" lIns="0" tIns="0" rIns="0" bIns="0" rtlCol="0" anchor="ctr">
            <a:noAutofit/>
          </a:bodyPr>
          <a:lstStyle>
            <a:lvl1pPr algn="l">
              <a:lnSpc>
                <a:spcPct val="125000"/>
              </a:lnSpc>
              <a:defRPr sz="900" spc="0" baseline="0">
                <a:solidFill>
                  <a:schemeClr val="tx1">
                    <a:lumMod val="40000"/>
                    <a:lumOff val="60000"/>
                  </a:schemeClr>
                </a:solidFill>
              </a:defRPr>
            </a:lvl1pPr>
          </a:lstStyle>
          <a:p>
            <a:fld id="{B6F15528-21DE-4FAA-801E-634DDDAF4B2B}" type="slidenum">
              <a:rPr lang="en-US" smtClean="0"/>
              <a:pPr/>
              <a:t>‹#›</a:t>
            </a:fld>
            <a:endParaRPr lang="en-US" dirty="0"/>
          </a:p>
        </p:txBody>
      </p:sp>
      <p:pic>
        <p:nvPicPr>
          <p:cNvPr id="7" name="Picture 6"/>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7774053" y="4747784"/>
            <a:ext cx="941427" cy="242386"/>
          </a:xfrm>
          <a:prstGeom prst="rect">
            <a:avLst/>
          </a:prstGeom>
        </p:spPr>
      </p:pic>
    </p:spTree>
    <p:extLst>
      <p:ext uri="{BB962C8B-B14F-4D97-AF65-F5344CB8AC3E}">
        <p14:creationId xmlns:p14="http://schemas.microsoft.com/office/powerpoint/2010/main" val="155232035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95"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 id="2147484423" r:id="rId16"/>
    <p:sldLayoutId id="2147484424" r:id="rId17"/>
    <p:sldLayoutId id="2147484425" r:id="rId18"/>
    <p:sldLayoutId id="2147484426" r:id="rId19"/>
    <p:sldLayoutId id="2147484427" r:id="rId20"/>
    <p:sldLayoutId id="2147484428" r:id="rId21"/>
    <p:sldLayoutId id="2147484429" r:id="rId22"/>
    <p:sldLayoutId id="2147484430" r:id="rId23"/>
    <p:sldLayoutId id="2147484431" r:id="rId24"/>
    <p:sldLayoutId id="2147484432" r:id="rId25"/>
    <p:sldLayoutId id="2147484433" r:id="rId26"/>
    <p:sldLayoutId id="2147484434" r:id="rId27"/>
    <p:sldLayoutId id="2147484435" r:id="rId28"/>
    <p:sldLayoutId id="2147484436" r:id="rId29"/>
    <p:sldLayoutId id="2147484437" r:id="rId30"/>
    <p:sldLayoutId id="2147484438" r:id="rId31"/>
    <p:sldLayoutId id="2147484439" r:id="rId32"/>
    <p:sldLayoutId id="2147484440" r:id="rId33"/>
    <p:sldLayoutId id="2147484441" r:id="rId34"/>
    <p:sldLayoutId id="2147484442" r:id="rId35"/>
    <p:sldLayoutId id="2147484443" r:id="rId36"/>
    <p:sldLayoutId id="2147484444" r:id="rId37"/>
    <p:sldLayoutId id="2147484445" r:id="rId38"/>
    <p:sldLayoutId id="2147484446" r:id="rId39"/>
    <p:sldLayoutId id="2147484447" r:id="rId40"/>
    <p:sldLayoutId id="2147484496" r:id="rId41"/>
    <p:sldLayoutId id="2147484497" r:id="rId42"/>
    <p:sldLayoutId id="2147484498"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105000"/>
        </a:lnSpc>
        <a:spcBef>
          <a:spcPct val="0"/>
        </a:spcBef>
        <a:buNone/>
        <a:defRPr sz="2400" kern="1200" spc="0" baseline="0">
          <a:solidFill>
            <a:schemeClr val="accent1"/>
          </a:solidFill>
          <a:latin typeface="+mj-lt"/>
          <a:ea typeface="+mj-ea"/>
          <a:cs typeface="+mj-cs"/>
        </a:defRPr>
      </a:lvl1pPr>
    </p:titleStyle>
    <p:bodyStyle>
      <a:lvl1pPr marL="114300" indent="-114300" algn="l" defTabSz="914400"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2889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4572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6318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8001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2380461"/>
      </p:ext>
    </p:extLst>
  </p:cSld>
  <p:clrMap bg1="dk1" tx1="lt1" bg2="dk2" tx2="lt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 id="2147484472" r:id="rId15"/>
    <p:sldLayoutId id="2147484473" r:id="rId16"/>
    <p:sldLayoutId id="2147484474" r:id="rId17"/>
    <p:sldLayoutId id="2147484475" r:id="rId18"/>
  </p:sldLayoutIdLst>
  <p:transition>
    <p:fade/>
  </p:transition>
  <p:timing>
    <p:tnLst>
      <p:par>
        <p:cTn id="1" dur="indefinite" restart="never" nodeType="tmRoot"/>
      </p:par>
    </p:tnLst>
  </p:timing>
  <p:txStyles>
    <p:titleStyle>
      <a:lvl1pPr algn="l" defTabSz="685772"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1" indent="-345281" algn="l" defTabSz="685772"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1pPr>
      <a:lvl2pPr marL="641747" indent="-296466" algn="l" defTabSz="685772" rtl="0" eaLnBrk="1" latinLnBrk="0" hangingPunct="1">
        <a:lnSpc>
          <a:spcPct val="90000"/>
        </a:lnSpc>
        <a:spcBef>
          <a:spcPct val="20000"/>
        </a:spcBef>
        <a:buSzPct val="90000"/>
        <a:buFontTx/>
        <a:buBlip>
          <a:blip r:embed="rId20"/>
        </a:buBlip>
        <a:defRPr sz="2100" kern="1200">
          <a:gradFill>
            <a:gsLst>
              <a:gs pos="0">
                <a:schemeClr val="tx1"/>
              </a:gs>
              <a:gs pos="86000">
                <a:schemeClr val="tx1"/>
              </a:gs>
            </a:gsLst>
            <a:lin ang="5400000" scaled="0"/>
          </a:gradFill>
          <a:latin typeface="+mn-lt"/>
          <a:ea typeface="+mn-ea"/>
          <a:cs typeface="+mn-cs"/>
        </a:defRPr>
      </a:lvl2pPr>
      <a:lvl3pPr marL="944166" indent="-302419" algn="l" defTabSz="685772" rtl="0" eaLnBrk="1" latinLnBrk="0" hangingPunct="1">
        <a:lnSpc>
          <a:spcPct val="90000"/>
        </a:lnSpc>
        <a:spcBef>
          <a:spcPct val="20000"/>
        </a:spcBef>
        <a:buSzPct val="90000"/>
        <a:buFontTx/>
        <a:buBlip>
          <a:blip r:embed="rId20"/>
        </a:buBlip>
        <a:defRPr sz="1800" kern="1200">
          <a:gradFill>
            <a:gsLst>
              <a:gs pos="0">
                <a:schemeClr val="tx1"/>
              </a:gs>
              <a:gs pos="86000">
                <a:schemeClr val="tx1"/>
              </a:gs>
            </a:gsLst>
            <a:lin ang="5400000" scaled="0"/>
          </a:gradFill>
          <a:latin typeface="+mn-lt"/>
          <a:ea typeface="+mn-ea"/>
          <a:cs typeface="+mn-cs"/>
        </a:defRPr>
      </a:lvl3pPr>
      <a:lvl4pPr marL="1203722" indent="-259556" algn="l" defTabSz="685772" rtl="0" eaLnBrk="1" latinLnBrk="0" hangingPunct="1">
        <a:lnSpc>
          <a:spcPct val="90000"/>
        </a:lnSpc>
        <a:spcBef>
          <a:spcPct val="20000"/>
        </a:spcBef>
        <a:buSzPct val="90000"/>
        <a:buFontTx/>
        <a:buBlip>
          <a:blip r:embed="rId20"/>
        </a:buBlip>
        <a:defRPr sz="1500" kern="1200">
          <a:gradFill>
            <a:gsLst>
              <a:gs pos="0">
                <a:schemeClr val="tx1"/>
              </a:gs>
              <a:gs pos="86000">
                <a:schemeClr val="tx1"/>
              </a:gs>
            </a:gsLst>
            <a:lin ang="5400000" scaled="0"/>
          </a:gradFill>
          <a:latin typeface="+mn-lt"/>
          <a:ea typeface="+mn-ea"/>
          <a:cs typeface="+mn-cs"/>
        </a:defRPr>
      </a:lvl4pPr>
      <a:lvl5pPr marL="1456135" indent="-252413" algn="l" defTabSz="685772" rtl="0" eaLnBrk="1" latinLnBrk="0" hangingPunct="1">
        <a:lnSpc>
          <a:spcPct val="90000"/>
        </a:lnSpc>
        <a:spcBef>
          <a:spcPct val="20000"/>
        </a:spcBef>
        <a:buSzPct val="90000"/>
        <a:buFontTx/>
        <a:buBlip>
          <a:blip r:embed="rId20"/>
        </a:buBlip>
        <a:defRPr sz="1500" kern="1200">
          <a:gradFill>
            <a:gsLst>
              <a:gs pos="0">
                <a:schemeClr val="tx1"/>
              </a:gs>
              <a:gs pos="86000">
                <a:schemeClr val="tx1"/>
              </a:gs>
            </a:gsLst>
            <a:lin ang="5400000" scaled="0"/>
          </a:gra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994533"/>
      </p:ext>
    </p:extLst>
  </p:cSld>
  <p:clrMap bg1="dk1" tx1="lt1" bg2="dk2" tx2="lt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 id="2147484490" r:id="rId14"/>
    <p:sldLayoutId id="2147484491" r:id="rId15"/>
    <p:sldLayoutId id="2147484492" r:id="rId16"/>
    <p:sldLayoutId id="2147484493" r:id="rId17"/>
    <p:sldLayoutId id="2147484494" r:id="rId18"/>
  </p:sldLayoutIdLst>
  <p:transition>
    <p:fade/>
  </p:transition>
  <p:timing>
    <p:tnLst>
      <p:par>
        <p:cTn id="1" dur="indefinite" restart="never" nodeType="tmRoot"/>
      </p:par>
    </p:tnLst>
  </p:timing>
  <p:txStyles>
    <p:titleStyle>
      <a:lvl1pPr algn="l" defTabSz="685772"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1" indent="-345281" algn="l" defTabSz="685772"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1pPr>
      <a:lvl2pPr marL="641747" indent="-296466" algn="l" defTabSz="685772" rtl="0" eaLnBrk="1" latinLnBrk="0" hangingPunct="1">
        <a:lnSpc>
          <a:spcPct val="90000"/>
        </a:lnSpc>
        <a:spcBef>
          <a:spcPct val="20000"/>
        </a:spcBef>
        <a:buSzPct val="90000"/>
        <a:buFontTx/>
        <a:buBlip>
          <a:blip r:embed="rId20"/>
        </a:buBlip>
        <a:defRPr sz="2100" kern="1200">
          <a:gradFill>
            <a:gsLst>
              <a:gs pos="0">
                <a:schemeClr val="tx1"/>
              </a:gs>
              <a:gs pos="86000">
                <a:schemeClr val="tx1"/>
              </a:gs>
            </a:gsLst>
            <a:lin ang="5400000" scaled="0"/>
          </a:gradFill>
          <a:latin typeface="+mn-lt"/>
          <a:ea typeface="+mn-ea"/>
          <a:cs typeface="+mn-cs"/>
        </a:defRPr>
      </a:lvl2pPr>
      <a:lvl3pPr marL="944166" indent="-302419" algn="l" defTabSz="685772" rtl="0" eaLnBrk="1" latinLnBrk="0" hangingPunct="1">
        <a:lnSpc>
          <a:spcPct val="90000"/>
        </a:lnSpc>
        <a:spcBef>
          <a:spcPct val="20000"/>
        </a:spcBef>
        <a:buSzPct val="90000"/>
        <a:buFontTx/>
        <a:buBlip>
          <a:blip r:embed="rId20"/>
        </a:buBlip>
        <a:defRPr sz="1800" kern="1200">
          <a:gradFill>
            <a:gsLst>
              <a:gs pos="0">
                <a:schemeClr val="tx1"/>
              </a:gs>
              <a:gs pos="86000">
                <a:schemeClr val="tx1"/>
              </a:gs>
            </a:gsLst>
            <a:lin ang="5400000" scaled="0"/>
          </a:gradFill>
          <a:latin typeface="+mn-lt"/>
          <a:ea typeface="+mn-ea"/>
          <a:cs typeface="+mn-cs"/>
        </a:defRPr>
      </a:lvl3pPr>
      <a:lvl4pPr marL="1203722" indent="-259556" algn="l" defTabSz="685772" rtl="0" eaLnBrk="1" latinLnBrk="0" hangingPunct="1">
        <a:lnSpc>
          <a:spcPct val="90000"/>
        </a:lnSpc>
        <a:spcBef>
          <a:spcPct val="20000"/>
        </a:spcBef>
        <a:buSzPct val="90000"/>
        <a:buFontTx/>
        <a:buBlip>
          <a:blip r:embed="rId20"/>
        </a:buBlip>
        <a:defRPr sz="1500" kern="1200">
          <a:gradFill>
            <a:gsLst>
              <a:gs pos="0">
                <a:schemeClr val="tx1"/>
              </a:gs>
              <a:gs pos="86000">
                <a:schemeClr val="tx1"/>
              </a:gs>
            </a:gsLst>
            <a:lin ang="5400000" scaled="0"/>
          </a:gradFill>
          <a:latin typeface="+mn-lt"/>
          <a:ea typeface="+mn-ea"/>
          <a:cs typeface="+mn-cs"/>
        </a:defRPr>
      </a:lvl4pPr>
      <a:lvl5pPr marL="1456135" indent="-252413" algn="l" defTabSz="685772" rtl="0" eaLnBrk="1" latinLnBrk="0" hangingPunct="1">
        <a:lnSpc>
          <a:spcPct val="90000"/>
        </a:lnSpc>
        <a:spcBef>
          <a:spcPct val="20000"/>
        </a:spcBef>
        <a:buSzPct val="90000"/>
        <a:buFontTx/>
        <a:buBlip>
          <a:blip r:embed="rId20"/>
        </a:buBlip>
        <a:defRPr sz="1500" kern="1200">
          <a:gradFill>
            <a:gsLst>
              <a:gs pos="0">
                <a:schemeClr val="tx1"/>
              </a:gs>
              <a:gs pos="86000">
                <a:schemeClr val="tx1"/>
              </a:gs>
            </a:gsLst>
            <a:lin ang="5400000" scaled="0"/>
          </a:gra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p:nvPr>
        </p:nvSpPr>
        <p:spPr>
          <a:xfrm>
            <a:off x="457201" y="810016"/>
            <a:ext cx="4431322" cy="1742793"/>
          </a:xfrm>
        </p:spPr>
        <p:txBody>
          <a:bodyPr/>
          <a:lstStyle/>
          <a:p>
            <a:r>
              <a:rPr lang="en-US" sz="4400" dirty="0" smtClean="0">
                <a:latin typeface="Segoe UI Light" panose="020B0502040204020203" pitchFamily="34" charset="0"/>
                <a:cs typeface="Segoe UI Light" panose="020B0502040204020203" pitchFamily="34" charset="0"/>
              </a:rPr>
              <a:t>Windows Phone 8 Sensors</a:t>
            </a:r>
            <a:endParaRPr lang="en-US" sz="4400" dirty="0">
              <a:latin typeface="Segoe UI Light" panose="020B0502040204020203" pitchFamily="34" charset="0"/>
              <a:cs typeface="Segoe UI Light" panose="020B0502040204020203" pitchFamily="34" charset="0"/>
            </a:endParaRPr>
          </a:p>
        </p:txBody>
      </p:sp>
      <p:pic>
        <p:nvPicPr>
          <p:cNvPr id="3" name="Picture Placeholder 2"/>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246" b="246"/>
          <a:stretch>
            <a:fillRect/>
          </a:stretch>
        </p:blipFill>
        <p:spPr/>
      </p:pic>
      <p:sp>
        <p:nvSpPr>
          <p:cNvPr id="11" name="Text Placeholder 10"/>
          <p:cNvSpPr>
            <a:spLocks noGrp="1"/>
          </p:cNvSpPr>
          <p:nvPr>
            <p:ph type="body" sz="quarter" idx="22"/>
          </p:nvPr>
        </p:nvSpPr>
        <p:spPr/>
        <p:txBody>
          <a:bodyPr/>
          <a:lstStyle/>
          <a:p>
            <a:endParaRPr lang="en-GB"/>
          </a:p>
        </p:txBody>
      </p:sp>
      <p:pic>
        <p:nvPicPr>
          <p:cNvPr id="13" name="Picture Placeholder 12"/>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1591" b="11591"/>
          <a:stretch>
            <a:fillRect/>
          </a:stretch>
        </p:blipFill>
        <p:spPr/>
      </p:pic>
      <p:sp>
        <p:nvSpPr>
          <p:cNvPr id="14" name="Text Placeholder 13"/>
          <p:cNvSpPr>
            <a:spLocks noGrp="1"/>
          </p:cNvSpPr>
          <p:nvPr>
            <p:ph type="body" sz="quarter" idx="16"/>
          </p:nvPr>
        </p:nvSpPr>
        <p:spPr/>
        <p:txBody>
          <a:bodyPr/>
          <a:lstStyle/>
          <a:p>
            <a:endParaRPr lang="en-GB" dirty="0"/>
          </a:p>
        </p:txBody>
      </p:sp>
      <p:sp>
        <p:nvSpPr>
          <p:cNvPr id="5" name="Rectangle 4"/>
          <p:cNvSpPr/>
          <p:nvPr/>
        </p:nvSpPr>
        <p:spPr>
          <a:xfrm>
            <a:off x="8415580" y="573437"/>
            <a:ext cx="550189" cy="511444"/>
          </a:xfrm>
          <a:prstGeom prst="rect">
            <a:avLst/>
          </a:prstGeom>
          <a:solidFill>
            <a:srgbClr val="22BDEF"/>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4067" y="554285"/>
            <a:ext cx="309967" cy="554294"/>
          </a:xfrm>
          <a:prstGeom prst="rect">
            <a:avLst/>
          </a:prstGeom>
        </p:spPr>
      </p:pic>
      <p:sp>
        <p:nvSpPr>
          <p:cNvPr id="10" name="Subtitle 54"/>
          <p:cNvSpPr txBox="1">
            <a:spLocks/>
          </p:cNvSpPr>
          <p:nvPr/>
        </p:nvSpPr>
        <p:spPr>
          <a:xfrm>
            <a:off x="457201" y="2282318"/>
            <a:ext cx="4431322" cy="1562479"/>
          </a:xfrm>
          <a:prstGeom prst="rect">
            <a:avLst/>
          </a:prstGeom>
        </p:spPr>
        <p:txBody>
          <a:bodyPr vert="horz" wrap="square" lIns="0" tIns="0" rIns="0" bIns="0" rtlCol="0">
            <a:spAutoFit/>
          </a:bodyPr>
          <a:lstStyle>
            <a:lvl1pPr marL="0" indent="0" algn="l" defTabSz="914400" rtl="0" eaLnBrk="1" latinLnBrk="0" hangingPunct="1">
              <a:lnSpc>
                <a:spcPct val="125000"/>
              </a:lnSpc>
              <a:spcBef>
                <a:spcPts val="0"/>
              </a:spcBef>
              <a:buClrTx/>
              <a:buSzPct val="100000"/>
              <a:buFont typeface="Arial" pitchFamily="34" charset="0"/>
              <a:buNone/>
              <a:defRPr sz="1200" kern="1200" spc="0" baseline="0">
                <a:solidFill>
                  <a:schemeClr val="tx1"/>
                </a:solidFill>
                <a:latin typeface="+mn-lt"/>
                <a:ea typeface="+mn-ea"/>
                <a:cs typeface="+mn-cs"/>
              </a:defRPr>
            </a:lvl1pPr>
            <a:lvl2pPr marL="285750" indent="-114300" algn="l" defTabSz="914400" rtl="0" eaLnBrk="1" latinLnBrk="0" hangingPunct="1">
              <a:lnSpc>
                <a:spcPct val="125000"/>
              </a:lnSpc>
              <a:spcBef>
                <a:spcPts val="0"/>
              </a:spcBef>
              <a:buClrTx/>
              <a:buSzPct val="100000"/>
              <a:buFont typeface="Arial" pitchFamily="34" charset="0"/>
              <a:buChar char="•"/>
              <a:defRPr sz="1200" kern="1200" spc="0" baseline="0">
                <a:solidFill>
                  <a:schemeClr val="tx1">
                    <a:lumMod val="60000"/>
                    <a:lumOff val="40000"/>
                  </a:schemeClr>
                </a:solidFill>
                <a:latin typeface="+mn-lt"/>
                <a:ea typeface="+mn-ea"/>
                <a:cs typeface="+mn-cs"/>
              </a:defRPr>
            </a:lvl2pPr>
            <a:lvl3pPr marL="457200" indent="-114300" algn="l" defTabSz="914400" rtl="0" eaLnBrk="1" latinLnBrk="0" hangingPunct="1">
              <a:lnSpc>
                <a:spcPct val="125000"/>
              </a:lnSpc>
              <a:spcBef>
                <a:spcPts val="0"/>
              </a:spcBef>
              <a:buClrTx/>
              <a:buSzPct val="100000"/>
              <a:buFont typeface="Arial" pitchFamily="34" charset="0"/>
              <a:buChar char="•"/>
              <a:defRPr sz="1200" kern="1200" spc="0" baseline="0">
                <a:solidFill>
                  <a:schemeClr val="tx1">
                    <a:tint val="75000"/>
                  </a:schemeClr>
                </a:solidFill>
                <a:latin typeface="+mn-lt"/>
                <a:ea typeface="+mn-ea"/>
                <a:cs typeface="+mn-cs"/>
              </a:defRPr>
            </a:lvl3pPr>
            <a:lvl4pPr marL="628650" indent="-114300" algn="l" defTabSz="914400" rtl="0" eaLnBrk="1" latinLnBrk="0" hangingPunct="1">
              <a:lnSpc>
                <a:spcPct val="125000"/>
              </a:lnSpc>
              <a:spcBef>
                <a:spcPts val="0"/>
              </a:spcBef>
              <a:buClrTx/>
              <a:buSzPct val="100000"/>
              <a:buFont typeface="Arial" pitchFamily="34" charset="0"/>
              <a:buChar char="•"/>
              <a:defRPr sz="1200" kern="1200" spc="0" baseline="0">
                <a:solidFill>
                  <a:schemeClr val="tx1">
                    <a:tint val="75000"/>
                  </a:schemeClr>
                </a:solidFill>
                <a:latin typeface="+mn-lt"/>
                <a:ea typeface="+mn-ea"/>
                <a:cs typeface="+mn-cs"/>
              </a:defRPr>
            </a:lvl4pPr>
            <a:lvl5pPr marL="742950" indent="-114300" algn="l" defTabSz="914400" rtl="0" eaLnBrk="1" latinLnBrk="0" hangingPunct="1">
              <a:lnSpc>
                <a:spcPct val="125000"/>
              </a:lnSpc>
              <a:spcBef>
                <a:spcPts val="0"/>
              </a:spcBef>
              <a:buClrTx/>
              <a:buSzPct val="100000"/>
              <a:buFont typeface="Arial" pitchFamily="34" charset="0"/>
              <a:buChar char="•"/>
              <a:defRPr sz="1200" kern="1200" spc="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t>Matthias Shapiro</a:t>
            </a:r>
          </a:p>
          <a:p>
            <a:r>
              <a:rPr lang="en-US" sz="2800" dirty="0" smtClean="0"/>
              <a:t>mashapir@microsoft.com</a:t>
            </a:r>
          </a:p>
          <a:p>
            <a:r>
              <a:rPr lang="en-US" sz="2800" dirty="0"/>
              <a:t>http://</a:t>
            </a:r>
            <a:r>
              <a:rPr lang="en-US" sz="2800" dirty="0" smtClean="0"/>
              <a:t>matthiasshapiro.com</a:t>
            </a:r>
            <a:endParaRPr lang="en-US" sz="2800" dirty="0"/>
          </a:p>
        </p:txBody>
      </p:sp>
    </p:spTree>
    <p:extLst>
      <p:ext uri="{BB962C8B-B14F-4D97-AF65-F5344CB8AC3E}">
        <p14:creationId xmlns:p14="http://schemas.microsoft.com/office/powerpoint/2010/main" val="409205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a:spLocks noGrp="1" noChangeAspect="1"/>
          </p:cNvSpPr>
          <p:nvPr>
            <p:ph type="title"/>
          </p:nvPr>
        </p:nvSpPr>
        <p:spPr>
          <a:xfrm>
            <a:off x="457200" y="401955"/>
            <a:ext cx="8229600" cy="360548"/>
          </a:xfrm>
        </p:spPr>
        <p:txBody>
          <a:bodyPr/>
          <a:lstStyle/>
          <a:p>
            <a:r>
              <a:rPr lang="en-US" dirty="0" smtClean="0"/>
              <a:t>Maps APIs on Windows Phone 8</a:t>
            </a:r>
            <a:endParaRPr lang="en-US" dirty="0"/>
          </a:p>
        </p:txBody>
      </p:sp>
      <p:sp>
        <p:nvSpPr>
          <p:cNvPr id="8" name="Text Placeholder 10"/>
          <p:cNvSpPr>
            <a:spLocks noGrp="1" noChangeAspect="1"/>
          </p:cNvSpPr>
          <p:nvPr>
            <p:ph idx="1"/>
          </p:nvPr>
        </p:nvSpPr>
        <p:spPr>
          <a:xfrm>
            <a:off x="382092" y="1428751"/>
            <a:ext cx="6125531" cy="3165872"/>
          </a:xfrm>
        </p:spPr>
        <p:txBody>
          <a:bodyPr/>
          <a:lstStyle/>
          <a:p>
            <a:r>
              <a:rPr lang="en-GB" sz="2000" dirty="0" smtClean="0"/>
              <a:t>Windows</a:t>
            </a:r>
            <a:r>
              <a:rPr lang="en-GB" sz="2000" dirty="0"/>
              <a:t> Phone 8 </a:t>
            </a:r>
            <a:r>
              <a:rPr lang="en-GB" sz="2000" dirty="0" smtClean="0"/>
              <a:t>has </a:t>
            </a:r>
            <a:r>
              <a:rPr lang="en-GB" sz="2000" dirty="0"/>
              <a:t>new Map </a:t>
            </a:r>
            <a:r>
              <a:rPr lang="en-GB" sz="2000" dirty="0" smtClean="0"/>
              <a:t>control namespaces:</a:t>
            </a:r>
            <a:endParaRPr lang="en-US" sz="2000" dirty="0" smtClean="0"/>
          </a:p>
          <a:p>
            <a:pPr lvl="1"/>
            <a:endParaRPr lang="en-US" sz="2000" dirty="0" smtClean="0"/>
          </a:p>
          <a:p>
            <a:pPr lvl="1"/>
            <a:r>
              <a:rPr lang="en-US" sz="2000" dirty="0" err="1" smtClean="0"/>
              <a:t>Microsoft.Phone.Maps</a:t>
            </a:r>
            <a:endParaRPr lang="en-US" sz="2000" dirty="0" smtClean="0"/>
          </a:p>
          <a:p>
            <a:pPr lvl="1"/>
            <a:r>
              <a:rPr lang="en-US" sz="2000" dirty="0" err="1" smtClean="0"/>
              <a:t>Microsoft.Phone.Maps.Controls</a:t>
            </a:r>
            <a:endParaRPr lang="en-US" sz="2000" dirty="0" smtClean="0"/>
          </a:p>
          <a:p>
            <a:pPr lvl="1"/>
            <a:r>
              <a:rPr lang="en-US" sz="2000" dirty="0" err="1" smtClean="0"/>
              <a:t>Microsoft.Phone.Maps.Services</a:t>
            </a:r>
            <a:endParaRPr lang="en-US" sz="2000" dirty="0" smtClean="0"/>
          </a:p>
        </p:txBody>
      </p:sp>
      <p:grpSp>
        <p:nvGrpSpPr>
          <p:cNvPr id="5" name="Group 4"/>
          <p:cNvGrpSpPr/>
          <p:nvPr/>
        </p:nvGrpSpPr>
        <p:grpSpPr>
          <a:xfrm>
            <a:off x="6507623" y="480245"/>
            <a:ext cx="2571750" cy="4286250"/>
            <a:chOff x="4052017" y="480245"/>
            <a:chExt cx="2571750" cy="42862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017" y="480245"/>
              <a:ext cx="2571750" cy="42862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822" y="1428751"/>
              <a:ext cx="1533095" cy="2555157"/>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306" y="1187245"/>
            <a:ext cx="1592766" cy="2721078"/>
          </a:xfrm>
          <a:prstGeom prst="rect">
            <a:avLst/>
          </a:prstGeom>
        </p:spPr>
      </p:pic>
    </p:spTree>
    <p:extLst>
      <p:ext uri="{BB962C8B-B14F-4D97-AF65-F5344CB8AC3E}">
        <p14:creationId xmlns:p14="http://schemas.microsoft.com/office/powerpoint/2010/main" val="3288441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a:xfrm>
            <a:off x="457200" y="1419660"/>
            <a:ext cx="5927117" cy="2755900"/>
          </a:xfrm>
        </p:spPr>
        <p:txBody>
          <a:bodyPr/>
          <a:lstStyle/>
          <a:p>
            <a:r>
              <a:rPr lang="en-GB" dirty="0" smtClean="0"/>
              <a:t>Add a Map to your UI	</a:t>
            </a:r>
          </a:p>
          <a:p>
            <a:pPr marL="0" indent="0">
              <a:buNone/>
            </a:pPr>
            <a:r>
              <a:rPr lang="en-GB" sz="1200" dirty="0">
                <a:solidFill>
                  <a:srgbClr val="000000"/>
                </a:solidFill>
                <a:highlight>
                  <a:srgbClr val="FFFFFF"/>
                </a:highlight>
                <a:latin typeface="Consolas" panose="020B0609020204030204" pitchFamily="49" charset="0"/>
              </a:rPr>
              <a:t> </a:t>
            </a:r>
            <a:r>
              <a:rPr lang="en-GB" dirty="0">
                <a:solidFill>
                  <a:srgbClr val="0000FF"/>
                </a:solidFill>
                <a:highlight>
                  <a:srgbClr val="FFFFFF"/>
                </a:highlight>
                <a:latin typeface="Consolas" panose="020B0609020204030204" pitchFamily="49" charset="0"/>
              </a:rPr>
              <a:t>&lt;</a:t>
            </a:r>
            <a:r>
              <a:rPr lang="en-GB" dirty="0">
                <a:solidFill>
                  <a:srgbClr val="A31515"/>
                </a:solidFill>
                <a:highlight>
                  <a:srgbClr val="FFFFFF"/>
                </a:highlight>
                <a:latin typeface="Consolas" panose="020B0609020204030204" pitchFamily="49" charset="0"/>
              </a:rPr>
              <a:t>Grid</a:t>
            </a:r>
            <a:r>
              <a:rPr lang="en-GB" dirty="0">
                <a:solidFill>
                  <a:srgbClr val="FF0000"/>
                </a:solidFill>
                <a:highlight>
                  <a:srgbClr val="FFFFFF"/>
                </a:highlight>
                <a:latin typeface="Consolas" panose="020B0609020204030204" pitchFamily="49" charset="0"/>
              </a:rPr>
              <a:t> x</a:t>
            </a:r>
            <a:r>
              <a:rPr lang="en-GB" dirty="0">
                <a:solidFill>
                  <a:srgbClr val="0000FF"/>
                </a:solidFill>
                <a:highlight>
                  <a:srgbClr val="FFFFFF"/>
                </a:highlight>
                <a:latin typeface="Consolas" panose="020B0609020204030204" pitchFamily="49" charset="0"/>
              </a:rPr>
              <a:t>:</a:t>
            </a:r>
            <a:r>
              <a:rPr lang="en-GB" dirty="0">
                <a:solidFill>
                  <a:srgbClr val="FF0000"/>
                </a:solidFill>
                <a:highlight>
                  <a:srgbClr val="FFFFFF"/>
                </a:highlight>
                <a:latin typeface="Consolas" panose="020B0609020204030204" pitchFamily="49" charset="0"/>
              </a:rPr>
              <a:t>Name</a:t>
            </a:r>
            <a:r>
              <a:rPr lang="en-GB" dirty="0">
                <a:solidFill>
                  <a:srgbClr val="0000FF"/>
                </a:solidFill>
                <a:highlight>
                  <a:srgbClr val="FFFFFF"/>
                </a:highlight>
                <a:latin typeface="Consolas" panose="020B0609020204030204" pitchFamily="49" charset="0"/>
              </a:rPr>
              <a:t>="ContentPanel</a:t>
            </a:r>
            <a:r>
              <a:rPr lang="en-GB" dirty="0" smtClean="0">
                <a:solidFill>
                  <a:srgbClr val="0000FF"/>
                </a:solidFill>
                <a:highlight>
                  <a:srgbClr val="FFFFFF"/>
                </a:highlight>
                <a:latin typeface="Consolas" panose="020B0609020204030204" pitchFamily="49" charset="0"/>
              </a:rPr>
              <a:t>"</a:t>
            </a:r>
            <a:r>
              <a:rPr lang="en-GB" dirty="0" smtClean="0">
                <a:solidFill>
                  <a:srgbClr val="FF0000"/>
                </a:solidFill>
                <a:highlight>
                  <a:srgbClr val="FFFFFF"/>
                </a:highlight>
                <a:latin typeface="Consolas" panose="020B0609020204030204" pitchFamily="49" charset="0"/>
              </a:rPr>
              <a:t> </a:t>
            </a:r>
            <a:r>
              <a:rPr lang="en-GB" dirty="0" smtClean="0">
                <a:solidFill>
                  <a:srgbClr val="0000FF"/>
                </a:solidFill>
                <a:highlight>
                  <a:srgbClr val="FFFFFF"/>
                </a:highlight>
                <a:latin typeface="Consolas" panose="020B0609020204030204" pitchFamily="49" charset="0"/>
              </a:rPr>
              <a:t>&gt;</a:t>
            </a:r>
            <a:br>
              <a:rPr lang="en-GB" dirty="0" smtClean="0">
                <a:solidFill>
                  <a:srgbClr val="0000FF"/>
                </a:solidFill>
                <a:highlight>
                  <a:srgbClr val="FFFFFF"/>
                </a:highlight>
                <a:latin typeface="Consolas" panose="020B0609020204030204" pitchFamily="49" charset="0"/>
              </a:rPr>
            </a:br>
            <a:r>
              <a:rPr lang="en-GB" dirty="0" smtClean="0">
                <a:solidFill>
                  <a:srgbClr val="0000FF"/>
                </a:solidFill>
                <a:highlight>
                  <a:srgbClr val="FFFFFF"/>
                </a:highlight>
                <a:latin typeface="Consolas" panose="020B0609020204030204" pitchFamily="49" charset="0"/>
              </a:rPr>
              <a:t>       &lt;</a:t>
            </a:r>
            <a:r>
              <a:rPr lang="en-GB" dirty="0" err="1">
                <a:solidFill>
                  <a:srgbClr val="A31515"/>
                </a:solidFill>
                <a:highlight>
                  <a:srgbClr val="FFFFFF"/>
                </a:highlight>
                <a:latin typeface="Consolas" panose="020B0609020204030204" pitchFamily="49" charset="0"/>
              </a:rPr>
              <a:t>maps</a:t>
            </a:r>
            <a:r>
              <a:rPr lang="en-GB" dirty="0" err="1">
                <a:solidFill>
                  <a:srgbClr val="0000FF"/>
                </a:solidFill>
                <a:highlight>
                  <a:srgbClr val="FFFFFF"/>
                </a:highlight>
                <a:latin typeface="Consolas" panose="020B0609020204030204" pitchFamily="49" charset="0"/>
              </a:rPr>
              <a:t>:</a:t>
            </a:r>
            <a:r>
              <a:rPr lang="en-GB" dirty="0" err="1">
                <a:solidFill>
                  <a:srgbClr val="A31515"/>
                </a:solidFill>
                <a:highlight>
                  <a:srgbClr val="FFFFFF"/>
                </a:highlight>
                <a:latin typeface="Consolas" panose="020B0609020204030204" pitchFamily="49" charset="0"/>
              </a:rPr>
              <a:t>Map</a:t>
            </a:r>
            <a:r>
              <a:rPr lang="en-GB" dirty="0">
                <a:solidFill>
                  <a:srgbClr val="FF0000"/>
                </a:solidFill>
                <a:highlight>
                  <a:srgbClr val="FFFFFF"/>
                </a:highlight>
                <a:latin typeface="Consolas" panose="020B0609020204030204" pitchFamily="49" charset="0"/>
              </a:rPr>
              <a:t> x</a:t>
            </a:r>
            <a:r>
              <a:rPr lang="en-GB" dirty="0">
                <a:solidFill>
                  <a:srgbClr val="0000FF"/>
                </a:solidFill>
                <a:highlight>
                  <a:srgbClr val="FFFFFF"/>
                </a:highlight>
                <a:latin typeface="Consolas" panose="020B0609020204030204" pitchFamily="49" charset="0"/>
              </a:rPr>
              <a:t>:</a:t>
            </a:r>
            <a:r>
              <a:rPr lang="en-GB" dirty="0">
                <a:solidFill>
                  <a:srgbClr val="FF0000"/>
                </a:solidFill>
                <a:highlight>
                  <a:srgbClr val="FFFFFF"/>
                </a:highlight>
                <a:latin typeface="Consolas" panose="020B0609020204030204" pitchFamily="49" charset="0"/>
              </a:rPr>
              <a:t>Name</a:t>
            </a:r>
            <a:r>
              <a:rPr lang="en-GB" dirty="0">
                <a:solidFill>
                  <a:srgbClr val="0000FF"/>
                </a:solidFill>
                <a:highlight>
                  <a:srgbClr val="FFFFFF"/>
                </a:highlight>
                <a:latin typeface="Consolas" panose="020B0609020204030204" pitchFamily="49" charset="0"/>
              </a:rPr>
              <a:t>="MyMap</a:t>
            </a:r>
            <a:r>
              <a:rPr lang="en-GB" dirty="0" smtClean="0">
                <a:solidFill>
                  <a:srgbClr val="0000FF"/>
                </a:solidFill>
                <a:highlight>
                  <a:srgbClr val="FFFFFF"/>
                </a:highlight>
                <a:latin typeface="Consolas" panose="020B0609020204030204" pitchFamily="49" charset="0"/>
              </a:rPr>
              <a:t>"/&gt;</a:t>
            </a:r>
            <a:br>
              <a:rPr lang="en-GB" dirty="0" smtClean="0">
                <a:solidFill>
                  <a:srgbClr val="0000FF"/>
                </a:solidFill>
                <a:highlight>
                  <a:srgbClr val="FFFFFF"/>
                </a:highlight>
                <a:latin typeface="Consolas" panose="020B0609020204030204" pitchFamily="49" charset="0"/>
              </a:rPr>
            </a:br>
            <a:r>
              <a:rPr lang="en-GB" dirty="0" smtClean="0">
                <a:solidFill>
                  <a:srgbClr val="000000"/>
                </a:solidFill>
                <a:highlight>
                  <a:srgbClr val="FFFFFF"/>
                </a:highlight>
                <a:latin typeface="Consolas" panose="020B0609020204030204" pitchFamily="49" charset="0"/>
              </a:rPr>
              <a:t> </a:t>
            </a:r>
            <a:r>
              <a:rPr lang="en-GB" dirty="0">
                <a:solidFill>
                  <a:srgbClr val="0000FF"/>
                </a:solidFill>
                <a:highlight>
                  <a:srgbClr val="FFFFFF"/>
                </a:highlight>
                <a:latin typeface="Consolas" panose="020B0609020204030204" pitchFamily="49" charset="0"/>
              </a:rPr>
              <a:t>&lt;/</a:t>
            </a:r>
            <a:r>
              <a:rPr lang="en-GB" dirty="0">
                <a:solidFill>
                  <a:srgbClr val="A31515"/>
                </a:solidFill>
                <a:highlight>
                  <a:srgbClr val="FFFFFF"/>
                </a:highlight>
                <a:latin typeface="Consolas" panose="020B0609020204030204" pitchFamily="49" charset="0"/>
              </a:rPr>
              <a:t>Grid</a:t>
            </a:r>
            <a:r>
              <a:rPr lang="en-GB" dirty="0" smtClean="0">
                <a:solidFill>
                  <a:srgbClr val="0000FF"/>
                </a:solidFill>
                <a:highlight>
                  <a:srgbClr val="FFFFFF"/>
                </a:highlight>
                <a:latin typeface="Consolas" panose="020B0609020204030204" pitchFamily="49" charset="0"/>
              </a:rPr>
              <a:t>&gt;</a:t>
            </a:r>
          </a:p>
          <a:p>
            <a:pPr marL="0" indent="0">
              <a:buNone/>
            </a:pPr>
            <a:endParaRPr lang="en-GB" sz="300" dirty="0" smtClean="0"/>
          </a:p>
          <a:p>
            <a:r>
              <a:rPr lang="en-GB" dirty="0" smtClean="0"/>
              <a:t>In Code:</a:t>
            </a:r>
          </a:p>
          <a:p>
            <a:pPr marL="0" indent="0">
              <a:buNone/>
            </a:pPr>
            <a:r>
              <a:rPr lang="en-GB" sz="1200" dirty="0">
                <a:solidFill>
                  <a:srgbClr val="000000"/>
                </a:solidFill>
                <a:highlight>
                  <a:srgbClr val="FFFFFF"/>
                </a:highlight>
                <a:latin typeface="Consolas" panose="020B0609020204030204" pitchFamily="49" charset="0"/>
              </a:rPr>
              <a:t> </a:t>
            </a:r>
            <a:r>
              <a:rPr lang="en-GB" dirty="0">
                <a:solidFill>
                  <a:srgbClr val="0000FF"/>
                </a:solidFill>
                <a:highlight>
                  <a:srgbClr val="FFFFFF"/>
                </a:highlight>
                <a:latin typeface="Consolas" panose="020B0609020204030204" pitchFamily="49" charset="0"/>
              </a:rPr>
              <a:t>private</a:t>
            </a:r>
            <a:r>
              <a:rPr lang="en-GB" dirty="0">
                <a:solidFill>
                  <a:srgbClr val="000000"/>
                </a:solidFill>
                <a:highlight>
                  <a:srgbClr val="FFFFFF"/>
                </a:highlight>
                <a:latin typeface="Consolas" panose="020B0609020204030204" pitchFamily="49" charset="0"/>
              </a:rPr>
              <a:t> </a:t>
            </a:r>
            <a:r>
              <a:rPr lang="en-GB" dirty="0">
                <a:solidFill>
                  <a:srgbClr val="0000FF"/>
                </a:solidFill>
                <a:highlight>
                  <a:srgbClr val="FFFFFF"/>
                </a:highlight>
                <a:latin typeface="Consolas" panose="020B0609020204030204" pitchFamily="49" charset="0"/>
              </a:rPr>
              <a:t>void</a:t>
            </a:r>
            <a:r>
              <a:rPr lang="en-GB" dirty="0">
                <a:solidFill>
                  <a:srgbClr val="000000"/>
                </a:solidFill>
                <a:highlight>
                  <a:srgbClr val="FFFFFF"/>
                </a:highlight>
                <a:latin typeface="Consolas" panose="020B0609020204030204" pitchFamily="49" charset="0"/>
              </a:rPr>
              <a:t> </a:t>
            </a:r>
            <a:r>
              <a:rPr lang="en-GB" dirty="0" err="1">
                <a:solidFill>
                  <a:srgbClr val="000000"/>
                </a:solidFill>
                <a:highlight>
                  <a:srgbClr val="FFFFFF"/>
                </a:highlight>
                <a:latin typeface="Consolas" panose="020B0609020204030204" pitchFamily="49" charset="0"/>
              </a:rPr>
              <a:t>CreateMap</a:t>
            </a:r>
            <a:r>
              <a:rPr lang="en-GB" dirty="0" smtClean="0">
                <a:solidFill>
                  <a:srgbClr val="000000"/>
                </a:solidFill>
                <a:highlight>
                  <a:srgbClr val="FFFFFF"/>
                </a:highlight>
                <a:latin typeface="Consolas" panose="020B0609020204030204" pitchFamily="49" charset="0"/>
              </a:rPr>
              <a:t>()</a:t>
            </a:r>
            <a:br>
              <a:rPr lang="en-GB" dirty="0" smtClean="0">
                <a:solidFill>
                  <a:srgbClr val="000000"/>
                </a:solidFill>
                <a:highlight>
                  <a:srgbClr val="FFFFFF"/>
                </a:highlight>
                <a:latin typeface="Consolas" panose="020B0609020204030204" pitchFamily="49" charset="0"/>
              </a:rPr>
            </a:br>
            <a:r>
              <a:rPr lang="en-GB" dirty="0" smtClean="0">
                <a:solidFill>
                  <a:srgbClr val="000000"/>
                </a:solidFill>
                <a:highlight>
                  <a:srgbClr val="FFFFFF"/>
                </a:highlight>
                <a:latin typeface="Consolas" panose="020B0609020204030204" pitchFamily="49" charset="0"/>
              </a:rPr>
              <a:t> {</a:t>
            </a:r>
            <a:br>
              <a:rPr lang="en-GB" dirty="0" smtClean="0">
                <a:solidFill>
                  <a:srgbClr val="000000"/>
                </a:solidFill>
                <a:highlight>
                  <a:srgbClr val="FFFFFF"/>
                </a:highlight>
                <a:latin typeface="Consolas" panose="020B0609020204030204" pitchFamily="49" charset="0"/>
              </a:rPr>
            </a:br>
            <a:r>
              <a:rPr lang="en-GB" dirty="0" smtClean="0">
                <a:solidFill>
                  <a:srgbClr val="000000"/>
                </a:solidFill>
                <a:highlight>
                  <a:srgbClr val="FFFFFF"/>
                </a:highlight>
                <a:latin typeface="Consolas" panose="020B0609020204030204" pitchFamily="49" charset="0"/>
              </a:rPr>
              <a:t>     </a:t>
            </a:r>
            <a:r>
              <a:rPr lang="en-GB" dirty="0">
                <a:solidFill>
                  <a:srgbClr val="2B91AF"/>
                </a:solidFill>
                <a:highlight>
                  <a:srgbClr val="FFFFFF"/>
                </a:highlight>
                <a:latin typeface="Consolas" panose="020B0609020204030204" pitchFamily="49" charset="0"/>
              </a:rPr>
              <a:t>Map</a:t>
            </a:r>
            <a:r>
              <a:rPr lang="en-GB" dirty="0">
                <a:solidFill>
                  <a:srgbClr val="000000"/>
                </a:solidFill>
                <a:highlight>
                  <a:srgbClr val="FFFFFF"/>
                </a:highlight>
                <a:latin typeface="Consolas" panose="020B0609020204030204" pitchFamily="49" charset="0"/>
              </a:rPr>
              <a:t> </a:t>
            </a:r>
            <a:r>
              <a:rPr lang="en-GB" dirty="0" err="1">
                <a:solidFill>
                  <a:srgbClr val="000000"/>
                </a:solidFill>
                <a:highlight>
                  <a:srgbClr val="FFFFFF"/>
                </a:highlight>
                <a:latin typeface="Consolas" panose="020B0609020204030204" pitchFamily="49" charset="0"/>
              </a:rPr>
              <a:t>MyMap</a:t>
            </a:r>
            <a:r>
              <a:rPr lang="en-GB" dirty="0">
                <a:solidFill>
                  <a:srgbClr val="000000"/>
                </a:solidFill>
                <a:highlight>
                  <a:srgbClr val="FFFFFF"/>
                </a:highlight>
                <a:latin typeface="Consolas" panose="020B0609020204030204" pitchFamily="49" charset="0"/>
              </a:rPr>
              <a:t> = </a:t>
            </a:r>
            <a:r>
              <a:rPr lang="en-GB" dirty="0">
                <a:solidFill>
                  <a:srgbClr val="0000FF"/>
                </a:solidFill>
                <a:highlight>
                  <a:srgbClr val="FFFFFF"/>
                </a:highlight>
                <a:latin typeface="Consolas" panose="020B0609020204030204" pitchFamily="49" charset="0"/>
              </a:rPr>
              <a:t>new</a:t>
            </a:r>
            <a:r>
              <a:rPr lang="en-GB" dirty="0">
                <a:solidFill>
                  <a:srgbClr val="000000"/>
                </a:solidFill>
                <a:highlight>
                  <a:srgbClr val="FFFFFF"/>
                </a:highlight>
                <a:latin typeface="Consolas" panose="020B0609020204030204" pitchFamily="49" charset="0"/>
              </a:rPr>
              <a:t> </a:t>
            </a:r>
            <a:r>
              <a:rPr lang="en-GB" dirty="0">
                <a:solidFill>
                  <a:srgbClr val="2B91AF"/>
                </a:solidFill>
                <a:highlight>
                  <a:srgbClr val="FFFFFF"/>
                </a:highlight>
                <a:latin typeface="Consolas" panose="020B0609020204030204" pitchFamily="49" charset="0"/>
              </a:rPr>
              <a:t>Map</a:t>
            </a:r>
            <a:r>
              <a:rPr lang="en-GB" dirty="0" smtClean="0">
                <a:solidFill>
                  <a:srgbClr val="000000"/>
                </a:solidFill>
                <a:highlight>
                  <a:srgbClr val="FFFFFF"/>
                </a:highlight>
                <a:latin typeface="Consolas" panose="020B0609020204030204" pitchFamily="49" charset="0"/>
              </a:rPr>
              <a:t>();</a:t>
            </a:r>
            <a:br>
              <a:rPr lang="en-GB" dirty="0" smtClean="0">
                <a:solidFill>
                  <a:srgbClr val="000000"/>
                </a:solidFill>
                <a:highlight>
                  <a:srgbClr val="FFFFFF"/>
                </a:highlight>
                <a:latin typeface="Consolas" panose="020B0609020204030204" pitchFamily="49" charset="0"/>
              </a:rPr>
            </a:br>
            <a:r>
              <a:rPr lang="en-GB" dirty="0" smtClean="0">
                <a:solidFill>
                  <a:srgbClr val="000000"/>
                </a:solidFill>
                <a:highlight>
                  <a:srgbClr val="FFFFFF"/>
                </a:highlight>
                <a:latin typeface="Consolas" panose="020B0609020204030204" pitchFamily="49" charset="0"/>
              </a:rPr>
              <a:t>     </a:t>
            </a:r>
            <a:r>
              <a:rPr lang="en-GB" dirty="0" err="1">
                <a:solidFill>
                  <a:srgbClr val="000000"/>
                </a:solidFill>
                <a:highlight>
                  <a:srgbClr val="FFFFFF"/>
                </a:highlight>
                <a:latin typeface="Consolas" panose="020B0609020204030204" pitchFamily="49" charset="0"/>
              </a:rPr>
              <a:t>ContentPanel.Children.Add</a:t>
            </a:r>
            <a:r>
              <a:rPr lang="en-GB" dirty="0">
                <a:solidFill>
                  <a:srgbClr val="000000"/>
                </a:solidFill>
                <a:highlight>
                  <a:srgbClr val="FFFFFF"/>
                </a:highlight>
                <a:latin typeface="Consolas" panose="020B0609020204030204" pitchFamily="49" charset="0"/>
              </a:rPr>
              <a:t>(</a:t>
            </a:r>
            <a:r>
              <a:rPr lang="en-GB" dirty="0" err="1">
                <a:solidFill>
                  <a:srgbClr val="000000"/>
                </a:solidFill>
                <a:highlight>
                  <a:srgbClr val="FFFFFF"/>
                </a:highlight>
                <a:latin typeface="Consolas" panose="020B0609020204030204" pitchFamily="49" charset="0"/>
              </a:rPr>
              <a:t>MyMap</a:t>
            </a:r>
            <a:r>
              <a:rPr lang="en-GB" dirty="0" smtClean="0">
                <a:solidFill>
                  <a:srgbClr val="000000"/>
                </a:solidFill>
                <a:highlight>
                  <a:srgbClr val="FFFFFF"/>
                </a:highlight>
                <a:latin typeface="Consolas" panose="020B0609020204030204" pitchFamily="49" charset="0"/>
              </a:rPr>
              <a:t>);</a:t>
            </a:r>
            <a:br>
              <a:rPr lang="en-GB" dirty="0" smtClean="0">
                <a:solidFill>
                  <a:srgbClr val="000000"/>
                </a:solidFill>
                <a:highlight>
                  <a:srgbClr val="FFFFFF"/>
                </a:highlight>
                <a:latin typeface="Consolas" panose="020B0609020204030204" pitchFamily="49" charset="0"/>
              </a:rPr>
            </a:br>
            <a:r>
              <a:rPr lang="en-GB" dirty="0" smtClean="0">
                <a:solidFill>
                  <a:srgbClr val="000000"/>
                </a:solidFill>
                <a:highlight>
                  <a:srgbClr val="FFFFFF"/>
                </a:highlight>
                <a:latin typeface="Consolas" panose="020B0609020204030204" pitchFamily="49" charset="0"/>
              </a:rPr>
              <a:t> </a:t>
            </a:r>
            <a:r>
              <a:rPr lang="en-GB" dirty="0">
                <a:solidFill>
                  <a:srgbClr val="000000"/>
                </a:solidFill>
                <a:highlight>
                  <a:srgbClr val="FFFFFF"/>
                </a:highlight>
                <a:latin typeface="Consolas" panose="020B0609020204030204" pitchFamily="49" charset="0"/>
              </a:rPr>
              <a:t>}</a:t>
            </a:r>
            <a:endParaRPr lang="en-GB" dirty="0" smtClean="0"/>
          </a:p>
        </p:txBody>
      </p:sp>
      <p:sp>
        <p:nvSpPr>
          <p:cNvPr id="3" name="Title 2"/>
          <p:cNvSpPr>
            <a:spLocks noGrp="1"/>
          </p:cNvSpPr>
          <p:nvPr>
            <p:ph type="title"/>
          </p:nvPr>
        </p:nvSpPr>
        <p:spPr/>
        <p:txBody>
          <a:bodyPr/>
          <a:lstStyle/>
          <a:p>
            <a:r>
              <a:rPr lang="en-GB" dirty="0" smtClean="0"/>
              <a:t>Map Control</a:t>
            </a:r>
            <a:endParaRPr lang="en-GB" dirty="0"/>
          </a:p>
        </p:txBody>
      </p:sp>
      <p:sp>
        <p:nvSpPr>
          <p:cNvPr id="4" name="Text Placeholder 3"/>
          <p:cNvSpPr>
            <a:spLocks noGrp="1"/>
          </p:cNvSpPr>
          <p:nvPr>
            <p:ph type="body" sz="quarter" idx="17"/>
          </p:nvPr>
        </p:nvSpPr>
        <p:spPr/>
        <p:txBody>
          <a:bodyPr/>
          <a:lstStyle/>
          <a:p>
            <a:endParaRPr lang="en-GB"/>
          </a:p>
        </p:txBody>
      </p:sp>
      <p:pic>
        <p:nvPicPr>
          <p:cNvPr id="8" name="Picture 7"/>
          <p:cNvPicPr>
            <a:picLocks noChangeAspect="1"/>
          </p:cNvPicPr>
          <p:nvPr/>
        </p:nvPicPr>
        <p:blipFill>
          <a:blip r:embed="rId3"/>
          <a:stretch>
            <a:fillRect/>
          </a:stretch>
        </p:blipFill>
        <p:spPr>
          <a:xfrm>
            <a:off x="6700267" y="1041400"/>
            <a:ext cx="1986533" cy="3512421"/>
          </a:xfrm>
          <a:prstGeom prst="rect">
            <a:avLst/>
          </a:prstGeom>
        </p:spPr>
      </p:pic>
    </p:spTree>
    <p:extLst>
      <p:ext uri="{BB962C8B-B14F-4D97-AF65-F5344CB8AC3E}">
        <p14:creationId xmlns:p14="http://schemas.microsoft.com/office/powerpoint/2010/main" val="246812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1955"/>
            <a:ext cx="8229600" cy="387798"/>
          </a:xfrm>
        </p:spPr>
        <p:txBody>
          <a:bodyPr/>
          <a:lstStyle/>
          <a:p>
            <a:r>
              <a:rPr lang="en-GB" dirty="0" smtClean="0"/>
              <a:t>Built-In Map Tasks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090" y="925512"/>
            <a:ext cx="1940814" cy="3234690"/>
          </a:xfrm>
          <a:prstGeom prst="rect">
            <a:avLst/>
          </a:prstGeom>
        </p:spPr>
      </p:pic>
      <p:sp>
        <p:nvSpPr>
          <p:cNvPr id="2" name="Text Placeholder 1"/>
          <p:cNvSpPr>
            <a:spLocks noGrp="1"/>
          </p:cNvSpPr>
          <p:nvPr>
            <p:ph type="body" sz="quarter" idx="17"/>
          </p:nvPr>
        </p:nvSpPr>
        <p:spPr/>
        <p:txBody>
          <a:bodyPr/>
          <a:lstStyle/>
          <a:p>
            <a:endParaRPr lang="en-US"/>
          </a:p>
        </p:txBody>
      </p:sp>
      <p:sp>
        <p:nvSpPr>
          <p:cNvPr id="8" name="Text Placeholder 8"/>
          <p:cNvSpPr>
            <a:spLocks noGrp="1"/>
          </p:cNvSpPr>
          <p:nvPr>
            <p:ph type="body" sz="quarter" idx="21"/>
          </p:nvPr>
        </p:nvSpPr>
        <p:spPr>
          <a:xfrm>
            <a:off x="457200" y="1482436"/>
            <a:ext cx="8229600" cy="3018127"/>
          </a:xfrm>
        </p:spPr>
        <p:txBody>
          <a:bodyPr/>
          <a:lstStyle/>
          <a:p>
            <a:pPr marL="460375" lvl="1" indent="0">
              <a:buNone/>
            </a:pPr>
            <a:r>
              <a:rPr lang="en-US" sz="2400" dirty="0" err="1" smtClean="0">
                <a:solidFill>
                  <a:schemeClr val="accent1"/>
                </a:solidFill>
                <a:latin typeface="+mj-lt"/>
                <a:ea typeface="+mj-ea"/>
                <a:cs typeface="+mj-cs"/>
              </a:rPr>
              <a:t>MapTask</a:t>
            </a:r>
            <a:endParaRPr lang="en-US" sz="2400" dirty="0">
              <a:solidFill>
                <a:schemeClr val="accent1"/>
              </a:solidFill>
              <a:latin typeface="+mj-lt"/>
              <a:ea typeface="+mj-ea"/>
              <a:cs typeface="+mj-cs"/>
            </a:endParaRPr>
          </a:p>
          <a:p>
            <a:pPr marL="460375" lvl="1" indent="0">
              <a:buNone/>
            </a:pPr>
            <a:r>
              <a:rPr lang="en-US" sz="2000" dirty="0"/>
              <a:t>	</a:t>
            </a:r>
            <a:r>
              <a:rPr lang="en-US" sz="1800" dirty="0" smtClean="0"/>
              <a:t>launch the map in 2 lines of code</a:t>
            </a:r>
            <a:endParaRPr lang="en-US" sz="1800" dirty="0"/>
          </a:p>
          <a:p>
            <a:pPr marL="460375" lvl="1" indent="0">
              <a:buNone/>
            </a:pPr>
            <a:r>
              <a:rPr lang="en-US" sz="2400" dirty="0" err="1" smtClean="0">
                <a:solidFill>
                  <a:schemeClr val="accent1"/>
                </a:solidFill>
                <a:latin typeface="+mj-lt"/>
                <a:ea typeface="+mj-ea"/>
                <a:cs typeface="+mj-cs"/>
              </a:rPr>
              <a:t>MapsDirectionTask</a:t>
            </a:r>
            <a:endParaRPr lang="en-US" sz="2400" dirty="0">
              <a:solidFill>
                <a:schemeClr val="accent1"/>
              </a:solidFill>
              <a:latin typeface="+mj-lt"/>
              <a:ea typeface="+mj-ea"/>
              <a:cs typeface="+mj-cs"/>
            </a:endParaRPr>
          </a:p>
          <a:p>
            <a:pPr marL="460375" lvl="1" indent="0">
              <a:buNone/>
            </a:pPr>
            <a:r>
              <a:rPr lang="en-US" sz="1800" dirty="0"/>
              <a:t>	</a:t>
            </a:r>
            <a:r>
              <a:rPr lang="en-US" sz="1800" dirty="0" smtClean="0"/>
              <a:t>start </a:t>
            </a:r>
            <a:r>
              <a:rPr lang="en-US" sz="1800" dirty="0"/>
              <a:t>turn-by-turn directions in 4 lines of code</a:t>
            </a:r>
          </a:p>
          <a:p>
            <a:pPr marL="460375" lvl="1" indent="0">
              <a:buNone/>
            </a:pPr>
            <a:r>
              <a:rPr lang="en-US" sz="2400" dirty="0" err="1" smtClean="0">
                <a:solidFill>
                  <a:schemeClr val="accent1"/>
                </a:solidFill>
                <a:latin typeface="+mj-lt"/>
                <a:ea typeface="+mj-ea"/>
                <a:cs typeface="+mj-cs"/>
              </a:rPr>
              <a:t>MapsDownloaderTask</a:t>
            </a:r>
            <a:endParaRPr lang="en-US" sz="2400" dirty="0">
              <a:solidFill>
                <a:schemeClr val="accent1"/>
              </a:solidFill>
              <a:latin typeface="+mj-lt"/>
              <a:ea typeface="+mj-ea"/>
              <a:cs typeface="+mj-cs"/>
            </a:endParaRPr>
          </a:p>
          <a:p>
            <a:pPr marL="460375" lvl="1" indent="0">
              <a:buNone/>
            </a:pPr>
            <a:r>
              <a:rPr lang="en-US" sz="2000" dirty="0"/>
              <a:t>	</a:t>
            </a:r>
            <a:r>
              <a:rPr lang="en-US" sz="1800" dirty="0"/>
              <a:t>download map data for offline in 2 lines of code</a:t>
            </a:r>
          </a:p>
          <a:p>
            <a:pPr marL="460375" lvl="1" indent="0">
              <a:buNone/>
            </a:pPr>
            <a:endParaRPr lang="en-US" sz="2000" dirty="0" smtClean="0"/>
          </a:p>
        </p:txBody>
      </p:sp>
    </p:spTree>
    <p:extLst>
      <p:ext uri="{BB962C8B-B14F-4D97-AF65-F5344CB8AC3E}">
        <p14:creationId xmlns:p14="http://schemas.microsoft.com/office/powerpoint/2010/main" val="331804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1955"/>
            <a:ext cx="8229600" cy="360548"/>
          </a:xfrm>
        </p:spPr>
        <p:txBody>
          <a:bodyPr/>
          <a:lstStyle/>
          <a:p>
            <a:r>
              <a:rPr lang="en-GB" dirty="0" err="1" smtClean="0"/>
              <a:t>MapsDownloaderTask</a:t>
            </a:r>
            <a:r>
              <a:rPr lang="en-GB" dirty="0" smtClean="0"/>
              <a:t> and Offline Maps</a:t>
            </a:r>
            <a:endParaRPr lang="en-GB" dirty="0"/>
          </a:p>
        </p:txBody>
      </p:sp>
      <p:sp>
        <p:nvSpPr>
          <p:cNvPr id="2" name="Text Placeholder 1"/>
          <p:cNvSpPr>
            <a:spLocks noGrp="1"/>
          </p:cNvSpPr>
          <p:nvPr>
            <p:ph type="body" sz="quarter" idx="17"/>
          </p:nvPr>
        </p:nvSpPr>
        <p:spPr/>
        <p:txBody>
          <a:bodyPr/>
          <a:lstStyle/>
          <a:p>
            <a:endParaRPr lang="en-US"/>
          </a:p>
        </p:txBody>
      </p:sp>
      <p:sp>
        <p:nvSpPr>
          <p:cNvPr id="8" name="Text Placeholder 8"/>
          <p:cNvSpPr>
            <a:spLocks noGrp="1"/>
          </p:cNvSpPr>
          <p:nvPr>
            <p:ph type="body" sz="quarter" idx="21"/>
          </p:nvPr>
        </p:nvSpPr>
        <p:spPr>
          <a:xfrm>
            <a:off x="0" y="1800581"/>
            <a:ext cx="5872163" cy="3018127"/>
          </a:xfrm>
        </p:spPr>
        <p:txBody>
          <a:bodyPr/>
          <a:lstStyle/>
          <a:p>
            <a:pPr marL="460375" lvl="1" indent="0">
              <a:buNone/>
            </a:pPr>
            <a:endParaRPr lang="en-US" sz="2400" dirty="0">
              <a:solidFill>
                <a:schemeClr val="accent1"/>
              </a:solidFill>
              <a:latin typeface="+mj-lt"/>
              <a:ea typeface="+mj-ea"/>
              <a:cs typeface="+mj-cs"/>
            </a:endParaRPr>
          </a:p>
          <a:p>
            <a:pPr marL="460375" lvl="1" indent="0">
              <a:buNone/>
            </a:pPr>
            <a:r>
              <a:rPr lang="en-US" sz="2400" dirty="0" smtClean="0">
                <a:solidFill>
                  <a:schemeClr val="accent1"/>
                </a:solidFill>
                <a:latin typeface="+mj-lt"/>
                <a:ea typeface="+mj-ea"/>
                <a:cs typeface="+mj-cs"/>
              </a:rPr>
              <a:t>Mapping offline in native and apps</a:t>
            </a:r>
          </a:p>
          <a:p>
            <a:pPr marL="460375" lvl="1" indent="0">
              <a:buNone/>
            </a:pPr>
            <a:endParaRPr lang="en-US" sz="2400" dirty="0">
              <a:solidFill>
                <a:schemeClr val="accent1"/>
              </a:solidFill>
              <a:latin typeface="+mj-lt"/>
              <a:ea typeface="+mj-ea"/>
              <a:cs typeface="+mj-cs"/>
            </a:endParaRPr>
          </a:p>
          <a:p>
            <a:pPr marL="460375" lvl="1" indent="0">
              <a:buNone/>
            </a:pPr>
            <a:r>
              <a:rPr lang="en-US" sz="2400" dirty="0" smtClean="0">
                <a:solidFill>
                  <a:schemeClr val="accent1"/>
                </a:solidFill>
                <a:latin typeface="+mj-lt"/>
                <a:ea typeface="+mj-ea"/>
                <a:cs typeface="+mj-cs"/>
              </a:rPr>
              <a:t>Route Queries do not require a network</a:t>
            </a:r>
            <a:endParaRPr lang="en-US" sz="1800" dirty="0"/>
          </a:p>
          <a:p>
            <a:pPr marL="460375" lvl="1" indent="0">
              <a:buNone/>
            </a:pPr>
            <a:endParaRPr lang="en-US" sz="2000" dirty="0" smtClean="0"/>
          </a:p>
        </p:txBody>
      </p:sp>
      <p:sp>
        <p:nvSpPr>
          <p:cNvPr id="4" name="Rectangle 3"/>
          <p:cNvSpPr/>
          <p:nvPr/>
        </p:nvSpPr>
        <p:spPr>
          <a:xfrm>
            <a:off x="381000" y="1322821"/>
            <a:ext cx="5872163" cy="584775"/>
          </a:xfrm>
          <a:prstGeom prst="rect">
            <a:avLst/>
          </a:prstGeom>
        </p:spPr>
        <p:txBody>
          <a:bodyPr wrap="square">
            <a:spAutoFit/>
          </a:bodyPr>
          <a:lstStyle/>
          <a:p>
            <a:r>
              <a:rPr lang="en-US" sz="1600" dirty="0" err="1">
                <a:solidFill>
                  <a:srgbClr val="2B91AF"/>
                </a:solidFill>
                <a:highlight>
                  <a:srgbClr val="FFFFFF"/>
                </a:highlight>
                <a:latin typeface="Consolas" panose="020B0609020204030204" pitchFamily="49" charset="0"/>
              </a:rPr>
              <a:t>MapDownloaderTask</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mdt</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MapDownloaderTask</a:t>
            </a:r>
            <a:r>
              <a:rPr lang="en-US" sz="1600" dirty="0">
                <a:solidFill>
                  <a:srgbClr val="000000"/>
                </a:solidFill>
                <a:highlight>
                  <a:srgbClr val="FFFFFF"/>
                </a:highlight>
                <a:latin typeface="Consolas" panose="020B0609020204030204" pitchFamily="49" charset="0"/>
              </a:rPr>
              <a:t>();</a:t>
            </a:r>
          </a:p>
          <a:p>
            <a:r>
              <a:rPr lang="en-US" sz="1600" dirty="0" err="1">
                <a:solidFill>
                  <a:srgbClr val="000000"/>
                </a:solidFill>
                <a:highlight>
                  <a:srgbClr val="FFFFFF"/>
                </a:highlight>
                <a:latin typeface="Consolas" panose="020B0609020204030204" pitchFamily="49" charset="0"/>
              </a:rPr>
              <a:t>mdt.Show</a:t>
            </a:r>
            <a:r>
              <a:rPr lang="en-US" sz="1600" dirty="0">
                <a:solidFill>
                  <a:srgbClr val="000000"/>
                </a:solidFill>
                <a:highlight>
                  <a:srgbClr val="FFFFFF"/>
                </a:highlight>
                <a:latin typeface="Consolas" panose="020B0609020204030204" pitchFamily="49" charset="0"/>
              </a:rPr>
              <a:t>();</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563" y="1306512"/>
            <a:ext cx="1950409" cy="3250681"/>
          </a:xfrm>
          <a:prstGeom prst="rect">
            <a:avLst/>
          </a:prstGeom>
        </p:spPr>
      </p:pic>
    </p:spTree>
    <p:extLst>
      <p:ext uri="{BB962C8B-B14F-4D97-AF65-F5344CB8AC3E}">
        <p14:creationId xmlns:p14="http://schemas.microsoft.com/office/powerpoint/2010/main" val="315486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581698"/>
          </a:xfrm>
        </p:spPr>
        <p:txBody>
          <a:bodyPr/>
          <a:lstStyle/>
          <a:p>
            <a:r>
              <a:rPr lang="en-US" sz="3600" dirty="0" smtClean="0">
                <a:latin typeface="Segoe UI Light" panose="020B0502040204020203" pitchFamily="34" charset="0"/>
                <a:cs typeface="Segoe UI Light" panose="020B0502040204020203" pitchFamily="34" charset="0"/>
              </a:rPr>
              <a:t>Windows Phone 8 Sensors</a:t>
            </a:r>
            <a:endParaRPr lang="en-US" sz="3600" dirty="0">
              <a:latin typeface="Segoe UI Light" panose="020B0502040204020203" pitchFamily="34" charset="0"/>
              <a:cs typeface="Segoe UI Light" panose="020B0502040204020203"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35690"/>
            <a:ext cx="2152996" cy="2159423"/>
          </a:xfrm>
          <a:prstGeom prst="rect">
            <a:avLst/>
          </a:prstGeom>
        </p:spPr>
      </p:pic>
      <p:sp>
        <p:nvSpPr>
          <p:cNvPr id="8" name="Title 6"/>
          <p:cNvSpPr txBox="1">
            <a:spLocks/>
          </p:cNvSpPr>
          <p:nvPr/>
        </p:nvSpPr>
        <p:spPr>
          <a:xfrm>
            <a:off x="3026287" y="1635689"/>
            <a:ext cx="5660513" cy="2908489"/>
          </a:xfrm>
          <a:prstGeom prst="rect">
            <a:avLst/>
          </a:prstGeom>
        </p:spPr>
        <p:txBody>
          <a:bodyPr vert="horz" wrap="square" lIns="0" tIns="0" rIns="0" bIns="0" rtlCol="0" anchor="t" anchorCtr="0">
            <a:spAutoFit/>
          </a:bodyPr>
          <a:lstStyle>
            <a:lvl1pPr algn="l" defTabSz="914400" rtl="0" eaLnBrk="1" latinLnBrk="0" hangingPunct="1">
              <a:lnSpc>
                <a:spcPct val="105000"/>
              </a:lnSpc>
              <a:spcBef>
                <a:spcPct val="0"/>
              </a:spcBef>
              <a:buNone/>
              <a:defRPr sz="2400" kern="1200" spc="0" baseline="0">
                <a:solidFill>
                  <a:schemeClr val="tx1"/>
                </a:solidFill>
                <a:latin typeface="+mj-lt"/>
                <a:ea typeface="+mj-ea"/>
                <a:cs typeface="+mj-cs"/>
              </a:defRPr>
            </a:lvl1pPr>
          </a:lstStyle>
          <a:p>
            <a:r>
              <a:rPr lang="en-US" sz="3600" dirty="0" smtClean="0">
                <a:latin typeface="Segoe UI Light" panose="020B0502040204020203" pitchFamily="34" charset="0"/>
                <a:cs typeface="Segoe UI Light" panose="020B0502040204020203" pitchFamily="34" charset="0"/>
              </a:rPr>
              <a:t>Maps Demo</a:t>
            </a:r>
          </a:p>
          <a:p>
            <a:pPr marL="571500" indent="-571500">
              <a:buFont typeface="Arial" panose="020B0604020202020204" pitchFamily="34" charset="0"/>
              <a:buChar char="•"/>
            </a:pPr>
            <a:r>
              <a:rPr lang="en-US" sz="3600" dirty="0" smtClean="0">
                <a:latin typeface="Segoe UI Light" panose="020B0502040204020203" pitchFamily="34" charset="0"/>
                <a:cs typeface="Segoe UI Light" panose="020B0502040204020203" pitchFamily="34" charset="0"/>
              </a:rPr>
              <a:t>Location</a:t>
            </a:r>
          </a:p>
          <a:p>
            <a:pPr marL="571500" indent="-571500">
              <a:buFont typeface="Arial" panose="020B0604020202020204" pitchFamily="34" charset="0"/>
              <a:buChar char="•"/>
            </a:pPr>
            <a:r>
              <a:rPr lang="en-US" sz="3600" dirty="0" smtClean="0">
                <a:latin typeface="Segoe UI Light" panose="020B0502040204020203" pitchFamily="34" charset="0"/>
                <a:cs typeface="Segoe UI Light" panose="020B0502040204020203" pitchFamily="34" charset="0"/>
              </a:rPr>
              <a:t>Adding UI</a:t>
            </a:r>
          </a:p>
          <a:p>
            <a:pPr marL="571500" indent="-571500">
              <a:buFont typeface="Arial" panose="020B0604020202020204" pitchFamily="34" charset="0"/>
              <a:buChar char="•"/>
            </a:pPr>
            <a:r>
              <a:rPr lang="en-US" sz="3600" dirty="0" smtClean="0">
                <a:latin typeface="Segoe UI Light" panose="020B0502040204020203" pitchFamily="34" charset="0"/>
                <a:cs typeface="Segoe UI Light" panose="020B0502040204020203" pitchFamily="34" charset="0"/>
              </a:rPr>
              <a:t>Routing</a:t>
            </a:r>
          </a:p>
          <a:p>
            <a:pPr marL="571500" indent="-571500">
              <a:buFont typeface="Arial" panose="020B0604020202020204" pitchFamily="34" charset="0"/>
              <a:buChar char="•"/>
            </a:pPr>
            <a:r>
              <a:rPr lang="en-US" sz="3600" dirty="0" smtClean="0">
                <a:latin typeface="Segoe UI Light" panose="020B0502040204020203" pitchFamily="34" charset="0"/>
                <a:cs typeface="Segoe UI Light" panose="020B0502040204020203" pitchFamily="34" charset="0"/>
              </a:rPr>
              <a:t>Offline</a:t>
            </a:r>
            <a:endParaRPr lang="en-US" sz="3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653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1"/>
          </p:nvPr>
        </p:nvSpPr>
        <p:spPr>
          <a:xfrm>
            <a:off x="457200" y="1523152"/>
            <a:ext cx="8229600" cy="2755900"/>
          </a:xfrm>
        </p:spPr>
        <p:txBody>
          <a:bodyPr/>
          <a:lstStyle/>
          <a:p>
            <a:r>
              <a:rPr lang="en-GB" dirty="0" smtClean="0"/>
              <a:t>The code shown in this sample gets a new location whenever the Periodic agent runs</a:t>
            </a:r>
          </a:p>
          <a:p>
            <a:pPr lvl="1"/>
            <a:r>
              <a:rPr lang="en-GB" dirty="0" smtClean="0"/>
              <a:t>Every 30 minutes or so</a:t>
            </a:r>
          </a:p>
          <a:p>
            <a:r>
              <a:rPr lang="en-GB" dirty="0" smtClean="0"/>
              <a:t>Windows Phone 8 supports continuous background location tracking</a:t>
            </a:r>
          </a:p>
          <a:p>
            <a:pPr lvl="1"/>
            <a:r>
              <a:rPr lang="en-GB" dirty="0" smtClean="0"/>
              <a:t>Suitable for Run Tracking apps and Turn-by-Turn navigation</a:t>
            </a:r>
          </a:p>
        </p:txBody>
      </p:sp>
      <p:sp>
        <p:nvSpPr>
          <p:cNvPr id="2" name="Title 1"/>
          <p:cNvSpPr>
            <a:spLocks noGrp="1"/>
          </p:cNvSpPr>
          <p:nvPr>
            <p:ph type="title"/>
          </p:nvPr>
        </p:nvSpPr>
        <p:spPr/>
        <p:txBody>
          <a:bodyPr/>
          <a:lstStyle/>
          <a:p>
            <a:r>
              <a:rPr lang="en-GB" dirty="0" smtClean="0"/>
              <a:t>Background Location Tracking</a:t>
            </a:r>
            <a:endParaRPr lang="en-GB" dirty="0"/>
          </a:p>
        </p:txBody>
      </p:sp>
      <p:sp>
        <p:nvSpPr>
          <p:cNvPr id="6" name="Text Placeholder 5"/>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13872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581698"/>
          </a:xfrm>
        </p:spPr>
        <p:txBody>
          <a:bodyPr/>
          <a:lstStyle/>
          <a:p>
            <a:r>
              <a:rPr lang="en-US" sz="3600" dirty="0" smtClean="0">
                <a:latin typeface="Segoe UI Light" panose="020B0502040204020203" pitchFamily="34" charset="0"/>
                <a:cs typeface="Segoe UI Light" panose="020B0502040204020203" pitchFamily="34" charset="0"/>
              </a:rPr>
              <a:t>Windows Phone 8 Sensors</a:t>
            </a:r>
            <a:endParaRPr lang="en-US" sz="3600" dirty="0">
              <a:latin typeface="Segoe UI Light" panose="020B0502040204020203" pitchFamily="34" charset="0"/>
              <a:cs typeface="Segoe UI Light" panose="020B0502040204020203"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35690"/>
            <a:ext cx="2159424" cy="2159424"/>
          </a:xfrm>
          <a:prstGeom prst="rect">
            <a:avLst/>
          </a:prstGeom>
        </p:spPr>
      </p:pic>
    </p:spTree>
    <p:extLst>
      <p:ext uri="{BB962C8B-B14F-4D97-AF65-F5344CB8AC3E}">
        <p14:creationId xmlns:p14="http://schemas.microsoft.com/office/powerpoint/2010/main" val="17379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457200" y="1744662"/>
            <a:ext cx="8229600" cy="3154643"/>
          </a:xfrm>
        </p:spPr>
        <p:txBody>
          <a:bodyPr/>
          <a:lstStyle/>
          <a:p>
            <a:r>
              <a:rPr lang="en-GB" dirty="0" smtClean="0"/>
              <a:t>Near Field Communications provide a connection between devices that are very close together (within 3-4 centimetres)</a:t>
            </a:r>
          </a:p>
          <a:p>
            <a:r>
              <a:rPr lang="en-GB" dirty="0" smtClean="0"/>
              <a:t>Transfer </a:t>
            </a:r>
            <a:r>
              <a:rPr lang="en-GB" dirty="0"/>
              <a:t>of a </a:t>
            </a:r>
            <a:r>
              <a:rPr lang="en-GB" dirty="0" smtClean="0"/>
              <a:t>message or byte stream </a:t>
            </a:r>
            <a:r>
              <a:rPr lang="en-GB" dirty="0"/>
              <a:t>from one device to another</a:t>
            </a:r>
          </a:p>
          <a:p>
            <a:r>
              <a:rPr lang="en-GB" dirty="0" smtClean="0"/>
              <a:t>An </a:t>
            </a:r>
            <a:r>
              <a:rPr lang="en-GB" dirty="0"/>
              <a:t>NFC connection can be used to configure a connection which is implemented using Bluetooth or </a:t>
            </a:r>
            <a:r>
              <a:rPr lang="en-GB" dirty="0" err="1" smtClean="0"/>
              <a:t>WiFi</a:t>
            </a:r>
            <a:endParaRPr lang="en-GB" dirty="0" smtClean="0"/>
          </a:p>
          <a:p>
            <a:pPr lvl="1"/>
            <a:endParaRPr lang="en-GB" dirty="0"/>
          </a:p>
        </p:txBody>
      </p:sp>
      <p:sp>
        <p:nvSpPr>
          <p:cNvPr id="3" name="Title 2"/>
          <p:cNvSpPr>
            <a:spLocks noGrp="1"/>
          </p:cNvSpPr>
          <p:nvPr>
            <p:ph type="title"/>
          </p:nvPr>
        </p:nvSpPr>
        <p:spPr/>
        <p:txBody>
          <a:bodyPr/>
          <a:lstStyle/>
          <a:p>
            <a:r>
              <a:rPr lang="en-GB" dirty="0" smtClean="0"/>
              <a:t>Near Field Communications</a:t>
            </a:r>
            <a:endParaRPr lang="en-GB" dirty="0"/>
          </a:p>
        </p:txBody>
      </p:sp>
      <p:sp>
        <p:nvSpPr>
          <p:cNvPr id="4" name="Text Placeholder 3"/>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428284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1955"/>
            <a:ext cx="8229600" cy="387798"/>
          </a:xfrm>
        </p:spPr>
        <p:txBody>
          <a:bodyPr/>
          <a:lstStyle/>
          <a:p>
            <a:r>
              <a:rPr lang="en-GB" dirty="0" smtClean="0"/>
              <a:t>Near Field Communications Options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1" y="1503232"/>
            <a:ext cx="776579" cy="141986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338" y="1503232"/>
            <a:ext cx="776579" cy="14198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960" y="1389359"/>
            <a:ext cx="3048000" cy="15906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240" y="1446295"/>
            <a:ext cx="807720" cy="14768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3278" y="3402909"/>
            <a:ext cx="1458822" cy="145882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998" y="3384929"/>
            <a:ext cx="807720" cy="1476802"/>
          </a:xfrm>
          <a:prstGeom prst="rect">
            <a:avLst/>
          </a:prstGeom>
        </p:spPr>
      </p:pic>
      <p:sp>
        <p:nvSpPr>
          <p:cNvPr id="12" name="TextBox 11"/>
          <p:cNvSpPr txBox="1"/>
          <p:nvPr/>
        </p:nvSpPr>
        <p:spPr>
          <a:xfrm>
            <a:off x="757695" y="1061272"/>
            <a:ext cx="1745222" cy="307777"/>
          </a:xfrm>
          <a:prstGeom prst="rect">
            <a:avLst/>
          </a:prstGeom>
          <a:noFill/>
        </p:spPr>
        <p:txBody>
          <a:bodyPr wrap="square" lIns="0" tIns="0" rIns="0" bIns="0" rtlCol="0">
            <a:spAutoFit/>
          </a:bodyPr>
          <a:lstStyle/>
          <a:p>
            <a:pPr algn="ctr"/>
            <a:r>
              <a:rPr lang="en-US" sz="2000" dirty="0" smtClean="0"/>
              <a:t>App to app</a:t>
            </a:r>
          </a:p>
        </p:txBody>
      </p:sp>
      <p:sp>
        <p:nvSpPr>
          <p:cNvPr id="13" name="TextBox 12"/>
          <p:cNvSpPr txBox="1"/>
          <p:nvPr/>
        </p:nvSpPr>
        <p:spPr>
          <a:xfrm>
            <a:off x="5775960" y="1061271"/>
            <a:ext cx="1745222" cy="307777"/>
          </a:xfrm>
          <a:prstGeom prst="rect">
            <a:avLst/>
          </a:prstGeom>
          <a:noFill/>
        </p:spPr>
        <p:txBody>
          <a:bodyPr wrap="square" lIns="0" tIns="0" rIns="0" bIns="0" rtlCol="0">
            <a:spAutoFit/>
          </a:bodyPr>
          <a:lstStyle/>
          <a:p>
            <a:pPr algn="ctr"/>
            <a:r>
              <a:rPr lang="en-US" sz="2000" dirty="0" smtClean="0"/>
              <a:t>App to device</a:t>
            </a:r>
          </a:p>
        </p:txBody>
      </p:sp>
      <p:sp>
        <p:nvSpPr>
          <p:cNvPr id="14" name="TextBox 13"/>
          <p:cNvSpPr txBox="1"/>
          <p:nvPr/>
        </p:nvSpPr>
        <p:spPr>
          <a:xfrm>
            <a:off x="2897467" y="2923097"/>
            <a:ext cx="1745222" cy="307777"/>
          </a:xfrm>
          <a:prstGeom prst="rect">
            <a:avLst/>
          </a:prstGeom>
          <a:noFill/>
        </p:spPr>
        <p:txBody>
          <a:bodyPr wrap="square" lIns="0" tIns="0" rIns="0" bIns="0" rtlCol="0">
            <a:spAutoFit/>
          </a:bodyPr>
          <a:lstStyle/>
          <a:p>
            <a:pPr algn="ctr"/>
            <a:r>
              <a:rPr lang="en-US" sz="2000" dirty="0" smtClean="0"/>
              <a:t>Tag to App</a:t>
            </a:r>
          </a:p>
        </p:txBody>
      </p:sp>
    </p:spTree>
    <p:extLst>
      <p:ext uri="{BB962C8B-B14F-4D97-AF65-F5344CB8AC3E}">
        <p14:creationId xmlns:p14="http://schemas.microsoft.com/office/powerpoint/2010/main" val="17417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decel="10000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decel="10000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457200" y="1452282"/>
            <a:ext cx="8229600" cy="3048281"/>
          </a:xfrm>
        </p:spPr>
        <p:txBody>
          <a:bodyPr/>
          <a:lstStyle/>
          <a:p>
            <a:r>
              <a:rPr lang="en-GB" dirty="0" smtClean="0"/>
              <a:t>App to App communication allows two programs to interact using Bluetooth to exchange messages</a:t>
            </a:r>
          </a:p>
          <a:p>
            <a:r>
              <a:rPr lang="en-GB" dirty="0" smtClean="0"/>
              <a:t>The devices do not need to be paired in order to implement app to app connection</a:t>
            </a:r>
          </a:p>
          <a:p>
            <a:r>
              <a:rPr lang="en-GB" dirty="0"/>
              <a:t>The ID_CAP_PROXIMITY </a:t>
            </a:r>
            <a:r>
              <a:rPr lang="en-GB" dirty="0" smtClean="0"/>
              <a:t>capability </a:t>
            </a:r>
            <a:r>
              <a:rPr lang="en-GB" dirty="0"/>
              <a:t>must be enabled for the </a:t>
            </a:r>
            <a:r>
              <a:rPr lang="en-GB" dirty="0" smtClean="0"/>
              <a:t>application </a:t>
            </a:r>
            <a:endParaRPr lang="en-GB" dirty="0"/>
          </a:p>
          <a:p>
            <a:endParaRPr lang="en-GB" dirty="0"/>
          </a:p>
        </p:txBody>
      </p:sp>
      <p:sp>
        <p:nvSpPr>
          <p:cNvPr id="3" name="Title 2"/>
          <p:cNvSpPr>
            <a:spLocks noGrp="1"/>
          </p:cNvSpPr>
          <p:nvPr>
            <p:ph type="title"/>
          </p:nvPr>
        </p:nvSpPr>
        <p:spPr/>
        <p:txBody>
          <a:bodyPr/>
          <a:lstStyle/>
          <a:p>
            <a:r>
              <a:rPr lang="en-GB" dirty="0" smtClean="0"/>
              <a:t>App to App communication</a:t>
            </a:r>
            <a:endParaRPr lang="en-GB" dirty="0"/>
          </a:p>
        </p:txBody>
      </p:sp>
      <p:sp>
        <p:nvSpPr>
          <p:cNvPr id="4" name="Text Placeholder 3"/>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1578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581698"/>
          </a:xfrm>
        </p:spPr>
        <p:txBody>
          <a:bodyPr/>
          <a:lstStyle/>
          <a:p>
            <a:r>
              <a:rPr lang="en-US" sz="3600" dirty="0" smtClean="0">
                <a:latin typeface="Segoe UI Light" panose="020B0502040204020203" pitchFamily="34" charset="0"/>
                <a:cs typeface="Segoe UI Light" panose="020B0502040204020203" pitchFamily="34" charset="0"/>
              </a:rPr>
              <a:t>Windows Phone 8 Sensors</a:t>
            </a:r>
            <a:endParaRPr lang="en-US" sz="3600" dirty="0">
              <a:latin typeface="Segoe UI Light" panose="020B0502040204020203" pitchFamily="34" charset="0"/>
              <a:cs typeface="Segoe UI Light" panose="020B0502040204020203"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96" y="1531437"/>
            <a:ext cx="1250749" cy="125074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2962271"/>
            <a:ext cx="1250749" cy="125074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1" y="1531437"/>
            <a:ext cx="1250749" cy="1254483"/>
          </a:xfrm>
          <a:prstGeom prst="rect">
            <a:avLst/>
          </a:prstGeom>
        </p:spPr>
      </p:pic>
    </p:spTree>
    <p:extLst>
      <p:ext uri="{BB962C8B-B14F-4D97-AF65-F5344CB8AC3E}">
        <p14:creationId xmlns:p14="http://schemas.microsoft.com/office/powerpoint/2010/main" val="312054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1955"/>
            <a:ext cx="8229600" cy="360548"/>
          </a:xfrm>
        </p:spPr>
        <p:txBody>
          <a:bodyPr/>
          <a:lstStyle/>
          <a:p>
            <a:r>
              <a:rPr lang="en-GB" dirty="0" smtClean="0"/>
              <a:t>Publishing Messages using </a:t>
            </a:r>
            <a:r>
              <a:rPr lang="en-GB" dirty="0"/>
              <a:t>NFC</a:t>
            </a:r>
          </a:p>
        </p:txBody>
      </p:sp>
      <p:sp>
        <p:nvSpPr>
          <p:cNvPr id="4" name="Text Placeholder 3"/>
          <p:cNvSpPr>
            <a:spLocks noGrp="1"/>
          </p:cNvSpPr>
          <p:nvPr>
            <p:ph type="body" sz="quarter" idx="17"/>
          </p:nvPr>
        </p:nvSpPr>
        <p:spPr/>
        <p:txBody>
          <a:bodyPr/>
          <a:lstStyle/>
          <a:p>
            <a:endParaRPr lang="en-GB"/>
          </a:p>
        </p:txBody>
      </p:sp>
      <p:sp>
        <p:nvSpPr>
          <p:cNvPr id="8" name="Rectangle 7"/>
          <p:cNvSpPr>
            <a:spLocks noChangeAspect="1"/>
          </p:cNvSpPr>
          <p:nvPr/>
        </p:nvSpPr>
        <p:spPr>
          <a:xfrm>
            <a:off x="472431" y="1207993"/>
            <a:ext cx="8378429" cy="2862322"/>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dirty="0" err="1" smtClean="0">
                <a:solidFill>
                  <a:srgbClr val="2B91AF"/>
                </a:solidFill>
                <a:highlight>
                  <a:srgbClr val="FFFFFF"/>
                </a:highlight>
                <a:latin typeface="Consolas"/>
              </a:rPr>
              <a:t>ProximityDevice</a:t>
            </a:r>
            <a:r>
              <a:rPr lang="en-GB" sz="1600" dirty="0" smtClean="0">
                <a:solidFill>
                  <a:srgbClr val="000000"/>
                </a:solidFill>
                <a:highlight>
                  <a:srgbClr val="FFFFFF"/>
                </a:highlight>
                <a:latin typeface="Consolas"/>
              </a:rPr>
              <a:t> device = </a:t>
            </a:r>
            <a:r>
              <a:rPr lang="en-GB" sz="1600" dirty="0" err="1" smtClean="0">
                <a:solidFill>
                  <a:srgbClr val="2B91AF"/>
                </a:solidFill>
                <a:highlight>
                  <a:srgbClr val="FFFFFF"/>
                </a:highlight>
                <a:latin typeface="Consolas"/>
              </a:rPr>
              <a:t>ProximityDevice</a:t>
            </a:r>
            <a:r>
              <a:rPr lang="en-GB" sz="1600" dirty="0" err="1" smtClean="0">
                <a:solidFill>
                  <a:srgbClr val="000000"/>
                </a:solidFill>
                <a:highlight>
                  <a:srgbClr val="FFFFFF"/>
                </a:highlight>
                <a:latin typeface="Consolas"/>
              </a:rPr>
              <a:t>.GetDefault</a:t>
            </a:r>
            <a:r>
              <a:rPr lang="en-GB" sz="1600" dirty="0" smtClean="0">
                <a:solidFill>
                  <a:srgbClr val="000000"/>
                </a:solidFill>
                <a:highlight>
                  <a:srgbClr val="FFFFFF"/>
                </a:highlight>
                <a:latin typeface="Consolas"/>
              </a:rPr>
              <a:t>();</a:t>
            </a:r>
          </a:p>
          <a:p>
            <a:endParaRPr lang="en-GB" sz="1600" dirty="0" smtClean="0">
              <a:solidFill>
                <a:srgbClr val="000000"/>
              </a:solidFill>
              <a:highlight>
                <a:srgbClr val="FFFFFF"/>
              </a:highlight>
              <a:latin typeface="Consolas"/>
            </a:endParaRPr>
          </a:p>
          <a:p>
            <a:r>
              <a:rPr lang="en-GB" sz="1600" dirty="0" smtClean="0">
                <a:solidFill>
                  <a:srgbClr val="008000"/>
                </a:solidFill>
                <a:highlight>
                  <a:srgbClr val="FFFFFF"/>
                </a:highlight>
                <a:latin typeface="Consolas"/>
              </a:rPr>
              <a:t>// Make sure NFC is supported</a:t>
            </a:r>
            <a:endParaRPr lang="en-GB" sz="1600" dirty="0" smtClean="0">
              <a:solidFill>
                <a:srgbClr val="000000"/>
              </a:solidFill>
              <a:highlight>
                <a:srgbClr val="FFFFFF"/>
              </a:highlight>
              <a:latin typeface="Consolas"/>
            </a:endParaRPr>
          </a:p>
          <a:p>
            <a:r>
              <a:rPr lang="en-GB" sz="1600" dirty="0" smtClean="0">
                <a:solidFill>
                  <a:srgbClr val="0000FF"/>
                </a:solidFill>
                <a:highlight>
                  <a:srgbClr val="FFFFFF"/>
                </a:highlight>
                <a:latin typeface="Consolas"/>
              </a:rPr>
              <a:t>if</a:t>
            </a:r>
            <a:r>
              <a:rPr lang="en-GB" sz="1600" dirty="0" smtClean="0">
                <a:solidFill>
                  <a:srgbClr val="000000"/>
                </a:solidFill>
                <a:highlight>
                  <a:srgbClr val="FFFFFF"/>
                </a:highlight>
                <a:latin typeface="Consolas"/>
              </a:rPr>
              <a:t> (device != </a:t>
            </a:r>
            <a:r>
              <a:rPr lang="en-GB" sz="1600" dirty="0" smtClean="0">
                <a:solidFill>
                  <a:srgbClr val="0000FF"/>
                </a:solidFill>
                <a:highlight>
                  <a:srgbClr val="FFFFFF"/>
                </a:highlight>
                <a:latin typeface="Consolas"/>
              </a:rPr>
              <a:t>null</a:t>
            </a:r>
            <a:r>
              <a:rPr lang="en-GB" sz="1600" dirty="0" smtClean="0">
                <a:solidFill>
                  <a:srgbClr val="000000"/>
                </a:solidFill>
                <a:highlight>
                  <a:srgbClr val="FFFFFF"/>
                </a:highlight>
                <a:latin typeface="Consolas"/>
              </a:rPr>
              <a:t>)</a:t>
            </a:r>
          </a:p>
          <a:p>
            <a:r>
              <a:rPr lang="en-GB" sz="1600" dirty="0" smtClean="0">
                <a:solidFill>
                  <a:srgbClr val="000000"/>
                </a:solidFill>
                <a:highlight>
                  <a:srgbClr val="FFFFFF"/>
                </a:highlight>
                <a:latin typeface="Consolas"/>
              </a:rPr>
              <a:t>{</a:t>
            </a:r>
          </a:p>
          <a:p>
            <a:r>
              <a:rPr lang="en-GB" sz="1600" dirty="0" smtClean="0">
                <a:solidFill>
                  <a:srgbClr val="000000"/>
                </a:solidFill>
                <a:highlight>
                  <a:srgbClr val="FFFFFF"/>
                </a:highlight>
                <a:latin typeface="Consolas"/>
              </a:rPr>
              <a:t>    </a:t>
            </a:r>
            <a:r>
              <a:rPr lang="en-US" sz="1600" dirty="0">
                <a:solidFill>
                  <a:srgbClr val="000000"/>
                </a:solidFill>
                <a:highlight>
                  <a:srgbClr val="FFFFFF"/>
                </a:highlight>
                <a:latin typeface="Consolas" panose="020B0609020204030204" pitchFamily="49" charset="0"/>
              </a:rPr>
              <a:t>_</a:t>
            </a:r>
            <a:r>
              <a:rPr lang="en-US" sz="1600" dirty="0" err="1">
                <a:solidFill>
                  <a:srgbClr val="000000"/>
                </a:solidFill>
                <a:highlight>
                  <a:srgbClr val="FFFFFF"/>
                </a:highlight>
                <a:latin typeface="Consolas" panose="020B0609020204030204" pitchFamily="49" charset="0"/>
              </a:rPr>
              <a:t>device.DeviceArrived</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device_DeviceArrived</a:t>
            </a:r>
            <a:r>
              <a:rPr lang="en-US" sz="1600" dirty="0" smtClean="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_</a:t>
            </a:r>
            <a:r>
              <a:rPr lang="en-US" sz="1600" dirty="0" err="1" smtClean="0">
                <a:solidFill>
                  <a:srgbClr val="000000"/>
                </a:solidFill>
                <a:highlight>
                  <a:srgbClr val="FFFFFF"/>
                </a:highlight>
                <a:latin typeface="Consolas" panose="020B0609020204030204" pitchFamily="49" charset="0"/>
              </a:rPr>
              <a:t>device.SubscribeForMessage</a:t>
            </a:r>
            <a:r>
              <a:rPr lang="en-US" sz="1600" dirty="0" smtClean="0">
                <a:solidFill>
                  <a:srgbClr val="000000"/>
                </a:solidFill>
                <a:highlight>
                  <a:srgbClr val="FFFFFF"/>
                </a:highlight>
                <a:latin typeface="Consolas" panose="020B0609020204030204" pitchFamily="49" charset="0"/>
              </a:rPr>
              <a:t>(</a:t>
            </a:r>
            <a:r>
              <a:rPr lang="en-US" sz="1600" dirty="0" smtClean="0">
                <a:solidFill>
                  <a:srgbClr val="A31515"/>
                </a:solidFill>
                <a:highlight>
                  <a:srgbClr val="FFFFFF"/>
                </a:highlight>
                <a:latin typeface="Consolas" panose="020B0609020204030204" pitchFamily="49" charset="0"/>
              </a:rPr>
              <a:t>“</a:t>
            </a:r>
            <a:r>
              <a:rPr lang="en-US" sz="1600" dirty="0" err="1" smtClean="0">
                <a:solidFill>
                  <a:srgbClr val="A31515"/>
                </a:solidFill>
                <a:highlight>
                  <a:srgbClr val="FFFFFF"/>
                </a:highlight>
                <a:latin typeface="Consolas" panose="020B0609020204030204" pitchFamily="49" charset="0"/>
              </a:rPr>
              <a:t>StringMessage</a:t>
            </a:r>
            <a:r>
              <a:rPr lang="en-US" sz="1600" dirty="0" smtClean="0">
                <a:solidFill>
                  <a:srgbClr val="A31515"/>
                </a:solidFill>
                <a:highlight>
                  <a:srgbClr val="FFFFFF"/>
                </a:highlight>
                <a:latin typeface="Consolas" panose="020B0609020204030204" pitchFamily="49" charset="0"/>
              </a:rPr>
              <a:t>"</a:t>
            </a:r>
            <a:r>
              <a:rPr lang="en-US" sz="1600" dirty="0" smtClean="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StringMessageHandler</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_</a:t>
            </a:r>
            <a:r>
              <a:rPr lang="en-US" sz="1600" dirty="0" err="1" smtClean="0">
                <a:solidFill>
                  <a:srgbClr val="000000"/>
                </a:solidFill>
                <a:highlight>
                  <a:srgbClr val="FFFFFF"/>
                </a:highlight>
                <a:latin typeface="Consolas" panose="020B0609020204030204" pitchFamily="49" charset="0"/>
              </a:rPr>
              <a:t>device.SubscribeForMessage</a:t>
            </a:r>
            <a:r>
              <a:rPr lang="en-US" sz="1600" dirty="0" smtClean="0">
                <a:solidFill>
                  <a:srgbClr val="000000"/>
                </a:solidFill>
                <a:highlight>
                  <a:srgbClr val="FFFFFF"/>
                </a:highlight>
                <a:latin typeface="Consolas" panose="020B0609020204030204" pitchFamily="49" charset="0"/>
              </a:rPr>
              <a:t>(</a:t>
            </a:r>
            <a:r>
              <a:rPr lang="en-US" sz="1600" dirty="0" smtClean="0">
                <a:solidFill>
                  <a:srgbClr val="A31515"/>
                </a:solidFill>
                <a:highlight>
                  <a:srgbClr val="FFFFFF"/>
                </a:highlight>
                <a:latin typeface="Consolas" panose="020B0609020204030204" pitchFamily="49" charset="0"/>
              </a:rPr>
              <a:t>“</a:t>
            </a:r>
            <a:r>
              <a:rPr lang="en-US" sz="1600" dirty="0" err="1" smtClean="0">
                <a:solidFill>
                  <a:srgbClr val="A31515"/>
                </a:solidFill>
                <a:highlight>
                  <a:srgbClr val="FFFFFF"/>
                </a:highlight>
                <a:latin typeface="Consolas" panose="020B0609020204030204" pitchFamily="49" charset="0"/>
              </a:rPr>
              <a:t>ByteMessage</a:t>
            </a:r>
            <a:r>
              <a:rPr lang="en-US" sz="1600" dirty="0" smtClean="0">
                <a:solidFill>
                  <a:srgbClr val="A31515"/>
                </a:solidFill>
                <a:highlight>
                  <a:srgbClr val="FFFFFF"/>
                </a:highlight>
                <a:latin typeface="Consolas" panose="020B0609020204030204" pitchFamily="49" charset="0"/>
              </a:rPr>
              <a:t>"</a:t>
            </a:r>
            <a:r>
              <a:rPr lang="en-US" sz="1600" dirty="0" smtClean="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ByteMessageHandler</a:t>
            </a:r>
            <a:r>
              <a:rPr lang="en-US" sz="1600" dirty="0">
                <a:solidFill>
                  <a:srgbClr val="000000"/>
                </a:solidFill>
                <a:highlight>
                  <a:srgbClr val="FFFFFF"/>
                </a:highlight>
                <a:latin typeface="Consolas" panose="020B0609020204030204" pitchFamily="49" charset="0"/>
              </a:rPr>
              <a:t>);</a:t>
            </a:r>
            <a:endParaRPr lang="en-US" sz="1600" dirty="0"/>
          </a:p>
          <a:p>
            <a:endParaRPr lang="en-US" sz="1600" dirty="0" smtClean="0">
              <a:solidFill>
                <a:srgbClr val="000000"/>
              </a:solidFill>
              <a:highlight>
                <a:srgbClr val="FFFFFF"/>
              </a:highlight>
              <a:latin typeface="Consolas" panose="020B0609020204030204" pitchFamily="49" charset="0"/>
            </a:endParaRPr>
          </a:p>
          <a:p>
            <a:r>
              <a:rPr lang="en-GB" sz="1600" dirty="0" smtClean="0">
                <a:solidFill>
                  <a:srgbClr val="2B91AF"/>
                </a:solidFill>
                <a:highlight>
                  <a:srgbClr val="FFFFFF"/>
                </a:highlight>
                <a:latin typeface="Consolas"/>
              </a:rPr>
              <a:t>    </a:t>
            </a:r>
            <a:r>
              <a:rPr lang="en-GB" sz="1600" dirty="0" err="1" smtClean="0">
                <a:solidFill>
                  <a:srgbClr val="2B91AF"/>
                </a:solidFill>
                <a:highlight>
                  <a:srgbClr val="FFFFFF"/>
                </a:highlight>
                <a:latin typeface="Consolas"/>
              </a:rPr>
              <a:t>PeerFinder</a:t>
            </a:r>
            <a:r>
              <a:rPr lang="en-GB" sz="1600" dirty="0" err="1" smtClean="0">
                <a:solidFill>
                  <a:srgbClr val="000000"/>
                </a:solidFill>
                <a:highlight>
                  <a:srgbClr val="FFFFFF"/>
                </a:highlight>
                <a:latin typeface="Consolas"/>
              </a:rPr>
              <a:t>.Start</a:t>
            </a:r>
            <a:r>
              <a:rPr lang="en-GB" sz="1600" dirty="0" smtClean="0">
                <a:solidFill>
                  <a:srgbClr val="000000"/>
                </a:solidFill>
                <a:highlight>
                  <a:srgbClr val="FFFFFF"/>
                </a:highlight>
                <a:latin typeface="Consolas"/>
              </a:rPr>
              <a:t>();</a:t>
            </a:r>
          </a:p>
          <a:p>
            <a:r>
              <a:rPr lang="en-GB" sz="1600" dirty="0" smtClean="0">
                <a:solidFill>
                  <a:srgbClr val="000000"/>
                </a:solidFill>
                <a:highlight>
                  <a:srgbClr val="FFFFFF"/>
                </a:highlight>
                <a:latin typeface="Consolas"/>
              </a:rPr>
              <a:t>}</a:t>
            </a:r>
            <a:endParaRPr lang="en-GB" sz="1600" dirty="0">
              <a:solidFill>
                <a:srgbClr val="000000"/>
              </a:solidFill>
              <a:highlight>
                <a:srgbClr val="FFFFFF"/>
              </a:highlight>
              <a:latin typeface="Consolas"/>
            </a:endParaRPr>
          </a:p>
        </p:txBody>
      </p:sp>
    </p:spTree>
    <p:extLst>
      <p:ext uri="{BB962C8B-B14F-4D97-AF65-F5344CB8AC3E}">
        <p14:creationId xmlns:p14="http://schemas.microsoft.com/office/powerpoint/2010/main" val="281650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Send Message When Device Arrives</a:t>
            </a:r>
            <a:endParaRPr lang="en-GB" dirty="0"/>
          </a:p>
        </p:txBody>
      </p:sp>
      <p:sp>
        <p:nvSpPr>
          <p:cNvPr id="4" name="Text Placeholder 3"/>
          <p:cNvSpPr>
            <a:spLocks noGrp="1"/>
          </p:cNvSpPr>
          <p:nvPr>
            <p:ph type="body" sz="quarter" idx="17"/>
          </p:nvPr>
        </p:nvSpPr>
        <p:spPr/>
        <p:txBody>
          <a:bodyPr/>
          <a:lstStyle/>
          <a:p>
            <a:endParaRPr lang="en-GB"/>
          </a:p>
        </p:txBody>
      </p:sp>
      <p:sp>
        <p:nvSpPr>
          <p:cNvPr id="8" name="Rectangle 7"/>
          <p:cNvSpPr/>
          <p:nvPr/>
        </p:nvSpPr>
        <p:spPr>
          <a:xfrm>
            <a:off x="457200" y="1271558"/>
            <a:ext cx="8229600" cy="3847207"/>
          </a:xfrm>
          <a:prstGeom prst="rect">
            <a:avLst/>
          </a:prstGeom>
        </p:spPr>
        <p:txBody>
          <a:bodyPr wrap="square">
            <a:spAutoFit/>
          </a:bodyPr>
          <a:lstStyle/>
          <a:p>
            <a:r>
              <a:rPr lang="en-US" sz="1600" dirty="0">
                <a:solidFill>
                  <a:srgbClr val="0000FF"/>
                </a:solidFill>
                <a:highlight>
                  <a:srgbClr val="FFFFFF"/>
                </a:highlight>
                <a:latin typeface="Consolas" panose="020B0609020204030204" pitchFamily="49" charset="0"/>
              </a:rPr>
              <a:t>void</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device_DeviceArrived</a:t>
            </a:r>
            <a:r>
              <a:rPr lang="en-US" sz="1600" dirty="0">
                <a:solidFill>
                  <a:srgbClr val="000000"/>
                </a:solidFill>
                <a:highlight>
                  <a:srgbClr val="FFFFFF"/>
                </a:highlight>
                <a:latin typeface="Consolas" panose="020B0609020204030204" pitchFamily="49" charset="0"/>
              </a:rPr>
              <a:t>(</a:t>
            </a:r>
            <a:r>
              <a:rPr lang="en-US" sz="1600" dirty="0" err="1">
                <a:solidFill>
                  <a:srgbClr val="2B91AF"/>
                </a:solidFill>
                <a:highlight>
                  <a:srgbClr val="FFFFFF"/>
                </a:highlight>
                <a:latin typeface="Consolas" panose="020B0609020204030204" pitchFamily="49" charset="0"/>
              </a:rPr>
              <a:t>ProximityDevice</a:t>
            </a:r>
            <a:r>
              <a:rPr lang="en-US" sz="1600" dirty="0">
                <a:solidFill>
                  <a:srgbClr val="000000"/>
                </a:solidFill>
                <a:highlight>
                  <a:srgbClr val="FFFFFF"/>
                </a:highlight>
                <a:latin typeface="Consolas" panose="020B0609020204030204" pitchFamily="49" charset="0"/>
              </a:rPr>
              <a:t> sender)</a:t>
            </a:r>
          </a:p>
          <a:p>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sendingString</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sender.PublishMessage</a:t>
            </a:r>
            <a:r>
              <a:rPr lang="en-US" sz="1600" dirty="0">
                <a:solidFill>
                  <a:srgbClr val="000000"/>
                </a:solidFill>
                <a:highlight>
                  <a:srgbClr val="FFFFFF"/>
                </a:highlight>
                <a:latin typeface="Consolas" panose="020B0609020204030204" pitchFamily="49" charset="0"/>
              </a:rPr>
              <a:t>(</a:t>
            </a:r>
            <a:r>
              <a:rPr lang="en-US" sz="1600" dirty="0">
                <a:solidFill>
                  <a:srgbClr val="A31515"/>
                </a:solidFill>
                <a:highlight>
                  <a:srgbClr val="FFFFFF"/>
                </a:highlight>
                <a:latin typeface="Consolas" panose="020B0609020204030204" pitchFamily="49" charset="0"/>
              </a:rPr>
              <a:t>"</a:t>
            </a:r>
            <a:r>
              <a:rPr lang="en-US" sz="1600" dirty="0" err="1">
                <a:solidFill>
                  <a:srgbClr val="A31515"/>
                </a:solidFill>
                <a:highlight>
                  <a:srgbClr val="FFFFFF"/>
                </a:highlight>
                <a:latin typeface="Consolas" panose="020B0609020204030204" pitchFamily="49" charset="0"/>
              </a:rPr>
              <a:t>MyStringMessage</a:t>
            </a:r>
            <a:r>
              <a:rPr lang="en-US" sz="1600" dirty="0">
                <a:solidFill>
                  <a:srgbClr val="A31515"/>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someString</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else</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sendingBytes</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err="1">
                <a:solidFill>
                  <a:srgbClr val="0000FF"/>
                </a:solidFill>
                <a:highlight>
                  <a:srgbClr val="FFFFFF"/>
                </a:highlight>
                <a:latin typeface="Consolas" panose="020B0609020204030204" pitchFamily="49" charset="0"/>
              </a:rPr>
              <a:t>var</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messageWriter</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DataWriter</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messageWriter.UnicodeEncoding</a:t>
            </a:r>
            <a:r>
              <a:rPr lang="en-US" sz="1600" dirty="0">
                <a:solidFill>
                  <a:srgbClr val="000000"/>
                </a:solidFill>
                <a:highlight>
                  <a:srgbClr val="FFFFFF"/>
                </a:highlight>
                <a:latin typeface="Consolas" panose="020B0609020204030204" pitchFamily="49" charset="0"/>
              </a:rPr>
              <a:t> = </a:t>
            </a:r>
            <a:r>
              <a:rPr lang="en-US" sz="1600" dirty="0">
                <a:solidFill>
                  <a:srgbClr val="2B91AF"/>
                </a:solidFill>
                <a:highlight>
                  <a:srgbClr val="FFFFFF"/>
                </a:highlight>
                <a:latin typeface="Consolas" panose="020B0609020204030204" pitchFamily="49" charset="0"/>
              </a:rPr>
              <a:t>UnicodeEncoding</a:t>
            </a:r>
            <a:r>
              <a:rPr lang="en-US" sz="1600" dirty="0">
                <a:solidFill>
                  <a:srgbClr val="000000"/>
                </a:solidFill>
                <a:highlight>
                  <a:srgbClr val="FFFFFF"/>
                </a:highlight>
                <a:latin typeface="Consolas" panose="020B0609020204030204" pitchFamily="49" charset="0"/>
              </a:rPr>
              <a:t>.Utf16LE;</a:t>
            </a:r>
          </a:p>
          <a:p>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messageWriter.WriteBytes</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someBytes</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sender.PublishBinaryMessage</a:t>
            </a:r>
            <a:r>
              <a:rPr lang="en-US" sz="1600" dirty="0">
                <a:solidFill>
                  <a:srgbClr val="000000"/>
                </a:solidFill>
                <a:highlight>
                  <a:srgbClr val="FFFFFF"/>
                </a:highlight>
                <a:latin typeface="Consolas" panose="020B0609020204030204" pitchFamily="49" charset="0"/>
              </a:rPr>
              <a:t>(</a:t>
            </a:r>
            <a:r>
              <a:rPr lang="en-US" sz="1600" dirty="0">
                <a:solidFill>
                  <a:srgbClr val="A31515"/>
                </a:solidFill>
                <a:highlight>
                  <a:srgbClr val="FFFFFF"/>
                </a:highlight>
                <a:latin typeface="Consolas" panose="020B0609020204030204" pitchFamily="49" charset="0"/>
              </a:rPr>
              <a:t>"</a:t>
            </a:r>
            <a:r>
              <a:rPr lang="en-US" sz="1600" dirty="0" err="1">
                <a:solidFill>
                  <a:srgbClr val="A31515"/>
                </a:solidFill>
                <a:highlight>
                  <a:srgbClr val="FFFFFF"/>
                </a:highlight>
                <a:latin typeface="Consolas" panose="020B0609020204030204" pitchFamily="49" charset="0"/>
              </a:rPr>
              <a:t>MyBinaryMessage</a:t>
            </a:r>
            <a:r>
              <a:rPr lang="en-US" sz="1600" dirty="0">
                <a:solidFill>
                  <a:srgbClr val="A31515"/>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messageWriter.DetachBuffer</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a:t>
            </a:r>
            <a:endParaRPr lang="en-US" sz="1600" dirty="0"/>
          </a:p>
        </p:txBody>
      </p:sp>
    </p:spTree>
    <p:extLst>
      <p:ext uri="{BB962C8B-B14F-4D97-AF65-F5344CB8AC3E}">
        <p14:creationId xmlns:p14="http://schemas.microsoft.com/office/powerpoint/2010/main" val="283315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1955"/>
            <a:ext cx="8229600" cy="387798"/>
          </a:xfrm>
        </p:spPr>
        <p:txBody>
          <a:bodyPr/>
          <a:lstStyle/>
          <a:p>
            <a:r>
              <a:rPr lang="en-GB" dirty="0" smtClean="0"/>
              <a:t>Receive String Message</a:t>
            </a:r>
            <a:endParaRPr lang="en-GB" dirty="0"/>
          </a:p>
        </p:txBody>
      </p:sp>
      <p:sp>
        <p:nvSpPr>
          <p:cNvPr id="4" name="Text Placeholder 3"/>
          <p:cNvSpPr>
            <a:spLocks noGrp="1"/>
          </p:cNvSpPr>
          <p:nvPr>
            <p:ph type="body" sz="quarter" idx="17"/>
          </p:nvPr>
        </p:nvSpPr>
        <p:spPr/>
        <p:txBody>
          <a:bodyPr/>
          <a:lstStyle/>
          <a:p>
            <a:endParaRPr lang="en-GB"/>
          </a:p>
        </p:txBody>
      </p:sp>
      <p:sp>
        <p:nvSpPr>
          <p:cNvPr id="2" name="Rectangle 1"/>
          <p:cNvSpPr/>
          <p:nvPr/>
        </p:nvSpPr>
        <p:spPr>
          <a:xfrm>
            <a:off x="457200" y="1088522"/>
            <a:ext cx="8229600" cy="1323439"/>
          </a:xfrm>
          <a:prstGeom prst="rect">
            <a:avLst/>
          </a:prstGeom>
        </p:spPr>
        <p:txBody>
          <a:bodyPr wrap="square">
            <a:spAutoFit/>
          </a:bodyPr>
          <a:lstStyle/>
          <a:p>
            <a:r>
              <a:rPr lang="en-US" sz="1600" dirty="0" smtClean="0">
                <a:solidFill>
                  <a:srgbClr val="0000FF"/>
                </a:solidFill>
                <a:highlight>
                  <a:srgbClr val="FFFFFF"/>
                </a:highlight>
                <a:latin typeface="Consolas" panose="020B0609020204030204" pitchFamily="49" charset="0"/>
              </a:rPr>
              <a:t>private</a:t>
            </a:r>
            <a:r>
              <a:rPr lang="en-US" sz="1600" dirty="0" smtClean="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void</a:t>
            </a:r>
            <a:r>
              <a:rPr lang="en-US" sz="1600" dirty="0" smtClean="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StringMessageHandler</a:t>
            </a:r>
            <a:r>
              <a:rPr lang="en-US" sz="1600" dirty="0" smtClean="0">
                <a:solidFill>
                  <a:srgbClr val="000000"/>
                </a:solidFill>
                <a:highlight>
                  <a:srgbClr val="FFFFFF"/>
                </a:highlight>
                <a:latin typeface="Consolas" panose="020B0609020204030204" pitchFamily="49" charset="0"/>
              </a:rPr>
              <a:t>(</a:t>
            </a:r>
            <a:r>
              <a:rPr lang="en-US" sz="1600" dirty="0" err="1" smtClean="0">
                <a:solidFill>
                  <a:srgbClr val="2B91AF"/>
                </a:solidFill>
                <a:highlight>
                  <a:srgbClr val="FFFFFF"/>
                </a:highlight>
                <a:latin typeface="Consolas" panose="020B0609020204030204" pitchFamily="49" charset="0"/>
              </a:rPr>
              <a:t>ProximityDevice</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sender, </a:t>
            </a:r>
            <a:r>
              <a:rPr lang="en-US" sz="1600" dirty="0" err="1">
                <a:solidFill>
                  <a:srgbClr val="2B91AF"/>
                </a:solidFill>
                <a:highlight>
                  <a:srgbClr val="FFFFFF"/>
                </a:highlight>
                <a:latin typeface="Consolas" panose="020B0609020204030204" pitchFamily="49" charset="0"/>
              </a:rPr>
              <a:t>ProximityMessage</a:t>
            </a:r>
            <a:r>
              <a:rPr lang="en-US" sz="1600" dirty="0">
                <a:solidFill>
                  <a:srgbClr val="000000"/>
                </a:solidFill>
                <a:highlight>
                  <a:srgbClr val="FFFFFF"/>
                </a:highlight>
                <a:latin typeface="Consolas" panose="020B0609020204030204" pitchFamily="49" charset="0"/>
              </a:rPr>
              <a:t> message)</a:t>
            </a:r>
          </a:p>
          <a:p>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string</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messageRecieved</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message.DataAsString</a:t>
            </a:r>
            <a:r>
              <a:rPr lang="en-US" sz="1600" dirty="0" smtClean="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a:t>
            </a:r>
            <a:endParaRPr lang="en-US" sz="1600" dirty="0"/>
          </a:p>
        </p:txBody>
      </p:sp>
    </p:spTree>
    <p:extLst>
      <p:ext uri="{BB962C8B-B14F-4D97-AF65-F5344CB8AC3E}">
        <p14:creationId xmlns:p14="http://schemas.microsoft.com/office/powerpoint/2010/main" val="119708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1955"/>
            <a:ext cx="8229600" cy="387798"/>
          </a:xfrm>
        </p:spPr>
        <p:txBody>
          <a:bodyPr/>
          <a:lstStyle/>
          <a:p>
            <a:r>
              <a:rPr lang="en-GB" dirty="0" smtClean="0"/>
              <a:t>Receive Byte Message</a:t>
            </a:r>
            <a:endParaRPr lang="en-GB" dirty="0"/>
          </a:p>
        </p:txBody>
      </p:sp>
      <p:sp>
        <p:nvSpPr>
          <p:cNvPr id="4" name="Text Placeholder 3"/>
          <p:cNvSpPr>
            <a:spLocks noGrp="1"/>
          </p:cNvSpPr>
          <p:nvPr>
            <p:ph type="body" sz="quarter" idx="17"/>
          </p:nvPr>
        </p:nvSpPr>
        <p:spPr/>
        <p:txBody>
          <a:bodyPr/>
          <a:lstStyle/>
          <a:p>
            <a:endParaRPr lang="en-GB"/>
          </a:p>
        </p:txBody>
      </p:sp>
      <p:sp>
        <p:nvSpPr>
          <p:cNvPr id="2" name="Rectangle 1"/>
          <p:cNvSpPr/>
          <p:nvPr/>
        </p:nvSpPr>
        <p:spPr>
          <a:xfrm>
            <a:off x="457200" y="1088522"/>
            <a:ext cx="8229600" cy="2616101"/>
          </a:xfrm>
          <a:prstGeom prst="rect">
            <a:avLst/>
          </a:prstGeom>
        </p:spPr>
        <p:txBody>
          <a:bodyPr wrap="square">
            <a:spAutoFit/>
          </a:bodyPr>
          <a:lstStyle/>
          <a:p>
            <a:r>
              <a:rPr lang="en-US" sz="1600" dirty="0" smtClean="0">
                <a:solidFill>
                  <a:srgbClr val="0000FF"/>
                </a:solidFill>
                <a:highlight>
                  <a:srgbClr val="FFFFFF"/>
                </a:highlight>
                <a:latin typeface="Consolas" panose="020B0609020204030204" pitchFamily="49" charset="0"/>
              </a:rPr>
              <a:t>private</a:t>
            </a:r>
            <a:r>
              <a:rPr lang="en-US" sz="1600" dirty="0" smtClean="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void</a:t>
            </a:r>
            <a:r>
              <a:rPr lang="en-US" sz="1600" dirty="0" smtClean="0">
                <a:solidFill>
                  <a:srgbClr val="000000"/>
                </a:solidFill>
                <a:highlight>
                  <a:srgbClr val="FFFFFF"/>
                </a:highlight>
                <a:latin typeface="Consolas" panose="020B0609020204030204" pitchFamily="49" charset="0"/>
              </a:rPr>
              <a:t> </a:t>
            </a:r>
            <a:r>
              <a:rPr lang="en-US" sz="1600" smtClean="0">
                <a:solidFill>
                  <a:srgbClr val="000000"/>
                </a:solidFill>
                <a:highlight>
                  <a:srgbClr val="FFFFFF"/>
                </a:highlight>
                <a:latin typeface="Consolas" panose="020B0609020204030204" pitchFamily="49" charset="0"/>
              </a:rPr>
              <a:t>ByteMessageHandler</a:t>
            </a:r>
            <a:r>
              <a:rPr lang="en-US" sz="1600" dirty="0" smtClean="0">
                <a:solidFill>
                  <a:srgbClr val="000000"/>
                </a:solidFill>
                <a:highlight>
                  <a:srgbClr val="FFFFFF"/>
                </a:highlight>
                <a:latin typeface="Consolas" panose="020B0609020204030204" pitchFamily="49" charset="0"/>
              </a:rPr>
              <a:t>(</a:t>
            </a:r>
            <a:r>
              <a:rPr lang="en-US" sz="1600" dirty="0" err="1" smtClean="0">
                <a:solidFill>
                  <a:srgbClr val="2B91AF"/>
                </a:solidFill>
                <a:highlight>
                  <a:srgbClr val="FFFFFF"/>
                </a:highlight>
                <a:latin typeface="Consolas" panose="020B0609020204030204" pitchFamily="49" charset="0"/>
              </a:rPr>
              <a:t>ProximityDevice</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sender, </a:t>
            </a:r>
            <a:r>
              <a:rPr lang="en-US" sz="1600" dirty="0" err="1">
                <a:solidFill>
                  <a:srgbClr val="2B91AF"/>
                </a:solidFill>
                <a:highlight>
                  <a:srgbClr val="FFFFFF"/>
                </a:highlight>
                <a:latin typeface="Consolas" panose="020B0609020204030204" pitchFamily="49" charset="0"/>
              </a:rPr>
              <a:t>ProximityMessage</a:t>
            </a:r>
            <a:r>
              <a:rPr lang="en-US" sz="1600" dirty="0">
                <a:solidFill>
                  <a:srgbClr val="000000"/>
                </a:solidFill>
                <a:highlight>
                  <a:srgbClr val="FFFFFF"/>
                </a:highlight>
                <a:latin typeface="Consolas" panose="020B0609020204030204" pitchFamily="49" charset="0"/>
              </a:rPr>
              <a:t> message)</a:t>
            </a:r>
          </a:p>
          <a:p>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byte</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messageBytes</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FF"/>
                </a:solidFill>
                <a:highlight>
                  <a:srgbClr val="FFFFFF"/>
                </a:highlight>
                <a:latin typeface="Consolas" panose="020B0609020204030204" pitchFamily="49" charset="0"/>
              </a:rPr>
              <a:t>    using</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a:t>
            </a:r>
            <a:r>
              <a:rPr lang="en-US" sz="1600" dirty="0" err="1">
                <a:solidFill>
                  <a:srgbClr val="2B91AF"/>
                </a:solidFill>
                <a:highlight>
                  <a:srgbClr val="FFFFFF"/>
                </a:highlight>
                <a:latin typeface="Consolas" panose="020B0609020204030204" pitchFamily="49" charset="0"/>
              </a:rPr>
              <a:t>DataReader</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dReader</a:t>
            </a:r>
            <a:r>
              <a:rPr lang="en-US" sz="1600" dirty="0">
                <a:solidFill>
                  <a:srgbClr val="000000"/>
                </a:solidFill>
                <a:highlight>
                  <a:srgbClr val="FFFFFF"/>
                </a:highlight>
                <a:latin typeface="Consolas" panose="020B0609020204030204" pitchFamily="49" charset="0"/>
              </a:rPr>
              <a:t> = </a:t>
            </a:r>
            <a:r>
              <a:rPr lang="en-US" sz="1600" dirty="0" err="1">
                <a:solidFill>
                  <a:srgbClr val="2B91AF"/>
                </a:solidFill>
                <a:highlight>
                  <a:srgbClr val="FFFFFF"/>
                </a:highlight>
                <a:latin typeface="Consolas" panose="020B0609020204030204" pitchFamily="49" charset="0"/>
              </a:rPr>
              <a:t>DataReader</a:t>
            </a:r>
            <a:r>
              <a:rPr lang="en-US" sz="1600" dirty="0" err="1">
                <a:solidFill>
                  <a:srgbClr val="000000"/>
                </a:solidFill>
                <a:highlight>
                  <a:srgbClr val="FFFFFF"/>
                </a:highlight>
                <a:latin typeface="Consolas" panose="020B0609020204030204" pitchFamily="49" charset="0"/>
              </a:rPr>
              <a:t>.FromBuffer</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message.Data</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endParaRPr lang="en-US" sz="1600" dirty="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messageBytes</a:t>
            </a:r>
            <a:r>
              <a:rPr lang="en-US" sz="1600" dirty="0" smtClean="0">
                <a:solidFill>
                  <a:srgbClr val="000000"/>
                </a:solidFill>
                <a:highlight>
                  <a:srgbClr val="FFFFFF"/>
                </a:highlight>
                <a:latin typeface="Consolas" panose="020B0609020204030204" pitchFamily="49" charset="0"/>
              </a:rPr>
              <a:t> </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byte</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dReader.UnconsumedBufferLength</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dReader.ReadBytes</a:t>
            </a:r>
            <a:r>
              <a:rPr lang="en-US" sz="1600" dirty="0" smtClean="0">
                <a:solidFill>
                  <a:srgbClr val="000000"/>
                </a:solidFill>
                <a:highlight>
                  <a:srgbClr val="FFFFFF"/>
                </a:highlight>
                <a:latin typeface="Consolas" panose="020B0609020204030204" pitchFamily="49" charset="0"/>
              </a:rPr>
              <a:t>(</a:t>
            </a:r>
            <a:r>
              <a:rPr lang="en-US" sz="1600" dirty="0" err="1" smtClean="0">
                <a:solidFill>
                  <a:srgbClr val="000000"/>
                </a:solidFill>
                <a:highlight>
                  <a:srgbClr val="FFFFFF"/>
                </a:highlight>
                <a:latin typeface="Consolas" panose="020B0609020204030204" pitchFamily="49" charset="0"/>
              </a:rPr>
              <a:t>messageBytes</a:t>
            </a:r>
            <a:r>
              <a:rPr lang="en-US" sz="1600" dirty="0">
                <a:solidFill>
                  <a:srgbClr val="000000"/>
                </a:solidFill>
                <a:highlight>
                  <a:srgbClr val="FFFFFF"/>
                </a:highlight>
                <a:latin typeface="Consolas" panose="020B0609020204030204" pitchFamily="49" charset="0"/>
              </a:rPr>
              <a:t>);</a:t>
            </a:r>
          </a:p>
          <a:p>
            <a:r>
              <a:rPr lang="en-US" sz="1600" dirty="0" smtClean="0">
                <a:solidFill>
                  <a:srgbClr val="000000"/>
                </a:solidFill>
                <a:highlight>
                  <a:srgbClr val="FFFFFF"/>
                </a:highlight>
                <a:latin typeface="Consolas" panose="020B0609020204030204" pitchFamily="49" charset="0"/>
              </a:rPr>
              <a:t>    }</a:t>
            </a:r>
            <a:endParaRPr lang="en-US" sz="1600" dirty="0"/>
          </a:p>
          <a:p>
            <a:r>
              <a:rPr lang="en-US" sz="1600" dirty="0" smtClean="0">
                <a:solidFill>
                  <a:srgbClr val="000000"/>
                </a:solidFill>
                <a:highlight>
                  <a:srgbClr val="FFFFFF"/>
                </a:highlight>
                <a:latin typeface="Consolas" panose="020B0609020204030204" pitchFamily="49" charset="0"/>
              </a:rPr>
              <a:t>}</a:t>
            </a:r>
            <a:endParaRPr lang="en-US" sz="1600" dirty="0"/>
          </a:p>
        </p:txBody>
      </p:sp>
      <p:sp>
        <p:nvSpPr>
          <p:cNvPr id="5" name="Rectangle 4"/>
          <p:cNvSpPr/>
          <p:nvPr/>
        </p:nvSpPr>
        <p:spPr>
          <a:xfrm>
            <a:off x="1143000" y="2411961"/>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59662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1955"/>
            <a:ext cx="8229600" cy="360548"/>
          </a:xfrm>
        </p:spPr>
        <p:txBody>
          <a:bodyPr/>
          <a:lstStyle/>
          <a:p>
            <a:r>
              <a:rPr lang="en-GB" dirty="0" smtClean="0"/>
              <a:t>NFC socket connection to Bluetooth</a:t>
            </a: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52063"/>
            <a:ext cx="1166673" cy="213309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127" y="1052566"/>
            <a:ext cx="1166673" cy="213309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894" y="1052063"/>
            <a:ext cx="1166674" cy="213309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021" y="1052063"/>
            <a:ext cx="1166674" cy="2133097"/>
          </a:xfrm>
          <a:prstGeom prst="rect">
            <a:avLst/>
          </a:prstGeom>
        </p:spPr>
      </p:pic>
      <p:sp>
        <p:nvSpPr>
          <p:cNvPr id="12" name="Left-Right Arrow 11"/>
          <p:cNvSpPr/>
          <p:nvPr/>
        </p:nvSpPr>
        <p:spPr>
          <a:xfrm>
            <a:off x="3254555" y="2225040"/>
            <a:ext cx="2316480" cy="960120"/>
          </a:xfrm>
          <a:prstGeom prst="lef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r>
              <a:rPr lang="en-US" sz="2400" dirty="0" smtClean="0">
                <a:solidFill>
                  <a:schemeClr val="tx2"/>
                </a:solidFill>
                <a:latin typeface="Segoe Black" panose="020B0A02040504020203" pitchFamily="34" charset="0"/>
              </a:rPr>
              <a:t>Socket</a:t>
            </a:r>
          </a:p>
        </p:txBody>
      </p:sp>
    </p:spTree>
    <p:extLst>
      <p:ext uri="{BB962C8B-B14F-4D97-AF65-F5344CB8AC3E}">
        <p14:creationId xmlns:p14="http://schemas.microsoft.com/office/powerpoint/2010/main" val="34139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47 2.96296E-6 L -0.30295 -0.00031 " pathEditMode="relative" rAng="0" ptsTypes="AA">
                                      <p:cBhvr>
                                        <p:cTn id="6" dur="1000" fill="hold"/>
                                        <p:tgtEl>
                                          <p:spTgt spid="11"/>
                                        </p:tgtEl>
                                        <p:attrNameLst>
                                          <p:attrName>ppt_x</p:attrName>
                                          <p:attrName>ppt_y</p:attrName>
                                        </p:attrNameLst>
                                      </p:cBhvr>
                                      <p:rCtr x="-14983" y="-31"/>
                                    </p:animMotion>
                                  </p:childTnLst>
                                </p:cTn>
                              </p:par>
                              <p:par>
                                <p:cTn id="7" presetID="42" presetClass="path" presetSubtype="0" accel="50000" decel="50000" fill="hold" nodeType="withEffect">
                                  <p:stCondLst>
                                    <p:cond delay="0"/>
                                  </p:stCondLst>
                                  <p:childTnLst>
                                    <p:animMotion origin="layout" path="M -0.01077 1.60494E-6 L 0.26961 1.60494E-6 " pathEditMode="relative" rAng="0" ptsTypes="AA">
                                      <p:cBhvr>
                                        <p:cTn id="8" dur="1000" fill="hold"/>
                                        <p:tgtEl>
                                          <p:spTgt spid="10"/>
                                        </p:tgtEl>
                                        <p:attrNameLst>
                                          <p:attrName>ppt_x</p:attrName>
                                          <p:attrName>ppt_y</p:attrName>
                                        </p:attrNameLst>
                                      </p:cBhvr>
                                      <p:rCtr x="14010" y="0"/>
                                    </p:animMotion>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2500"/>
                            </p:stCondLst>
                            <p:childTnLst>
                              <p:par>
                                <p:cTn id="14" presetID="10"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4000"/>
                            </p:stCondLst>
                            <p:childTnLst>
                              <p:par>
                                <p:cTn id="21" presetID="10" presetClass="exit" presetSubtype="0" fill="hold" nodeType="after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4500"/>
                            </p:stCondLst>
                            <p:childTnLst>
                              <p:par>
                                <p:cTn id="28" presetID="42" presetClass="path" presetSubtype="0" accel="50000" decel="50000" fill="hold" nodeType="afterEffect">
                                  <p:stCondLst>
                                    <p:cond delay="1000"/>
                                  </p:stCondLst>
                                  <p:childTnLst>
                                    <p:animMotion origin="layout" path="M 0 1.60494E-6 L 0.20538 0.32315 " pathEditMode="relative" rAng="0" ptsTypes="AA">
                                      <p:cBhvr>
                                        <p:cTn id="29" dur="2000" fill="hold"/>
                                        <p:tgtEl>
                                          <p:spTgt spid="14"/>
                                        </p:tgtEl>
                                        <p:attrNameLst>
                                          <p:attrName>ppt_x</p:attrName>
                                          <p:attrName>ppt_y</p:attrName>
                                        </p:attrNameLst>
                                      </p:cBhvr>
                                      <p:rCtr x="10260" y="16142"/>
                                    </p:animMotion>
                                  </p:childTnLst>
                                </p:cTn>
                              </p:par>
                              <p:par>
                                <p:cTn id="30" presetID="42" presetClass="path" presetSubtype="0" accel="50000" decel="50000" fill="hold" nodeType="withEffect">
                                  <p:stCondLst>
                                    <p:cond delay="1000"/>
                                  </p:stCondLst>
                                  <p:childTnLst>
                                    <p:animMotion origin="layout" path="M -4.16667E-6 1.60494E-6 L -0.17048 0.33796 " pathEditMode="relative" rAng="0" ptsTypes="AA">
                                      <p:cBhvr>
                                        <p:cTn id="31" dur="2000" fill="hold"/>
                                        <p:tgtEl>
                                          <p:spTgt spid="13"/>
                                        </p:tgtEl>
                                        <p:attrNameLst>
                                          <p:attrName>ppt_x</p:attrName>
                                          <p:attrName>ppt_y</p:attrName>
                                        </p:attrNameLst>
                                      </p:cBhvr>
                                      <p:rCtr x="-8524" y="16883"/>
                                    </p:animMotion>
                                  </p:childTnLst>
                                </p:cTn>
                              </p:par>
                              <p:par>
                                <p:cTn id="32" presetID="42" presetClass="path" presetSubtype="0" accel="50000" decel="50000" fill="hold" grpId="1" nodeType="withEffect">
                                  <p:stCondLst>
                                    <p:cond delay="1000"/>
                                  </p:stCondLst>
                                  <p:childTnLst>
                                    <p:animMotion origin="layout" path="M 0 0 L 0 0.25 E" pathEditMode="relative" ptsTypes="">
                                      <p:cBhvr>
                                        <p:cTn id="33"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457200" y="3960608"/>
            <a:ext cx="8229600" cy="1362916"/>
          </a:xfrm>
        </p:spPr>
        <p:txBody>
          <a:bodyPr/>
          <a:lstStyle/>
          <a:p>
            <a:r>
              <a:rPr lang="en-GB" dirty="0" smtClean="0"/>
              <a:t>The </a:t>
            </a:r>
            <a:r>
              <a:rPr lang="en-GB" dirty="0" err="1" smtClean="0"/>
              <a:t>PeerFinder</a:t>
            </a:r>
            <a:r>
              <a:rPr lang="en-GB" dirty="0" smtClean="0"/>
              <a:t> class allows an application to bind to an event fired when another application attempts to set up connection with this device</a:t>
            </a:r>
            <a:endParaRPr lang="en-GB" dirty="0"/>
          </a:p>
        </p:txBody>
      </p:sp>
      <p:sp>
        <p:nvSpPr>
          <p:cNvPr id="3" name="Title 2"/>
          <p:cNvSpPr>
            <a:spLocks noGrp="1"/>
          </p:cNvSpPr>
          <p:nvPr>
            <p:ph type="title"/>
          </p:nvPr>
        </p:nvSpPr>
        <p:spPr>
          <a:xfrm>
            <a:off x="457200" y="401955"/>
            <a:ext cx="8229600" cy="360548"/>
          </a:xfrm>
        </p:spPr>
        <p:txBody>
          <a:bodyPr/>
          <a:lstStyle/>
          <a:p>
            <a:r>
              <a:rPr lang="en-GB" dirty="0" smtClean="0"/>
              <a:t>Setting up a </a:t>
            </a:r>
            <a:r>
              <a:rPr lang="en-GB" dirty="0" err="1"/>
              <a:t>StreamSocket</a:t>
            </a:r>
            <a:r>
              <a:rPr lang="en-GB" dirty="0"/>
              <a:t> using NFC</a:t>
            </a:r>
          </a:p>
        </p:txBody>
      </p:sp>
      <p:sp>
        <p:nvSpPr>
          <p:cNvPr id="4" name="Text Placeholder 3"/>
          <p:cNvSpPr>
            <a:spLocks noGrp="1"/>
          </p:cNvSpPr>
          <p:nvPr>
            <p:ph type="body" sz="quarter" idx="17"/>
          </p:nvPr>
        </p:nvSpPr>
        <p:spPr/>
        <p:txBody>
          <a:bodyPr/>
          <a:lstStyle/>
          <a:p>
            <a:endParaRPr lang="en-GB"/>
          </a:p>
        </p:txBody>
      </p:sp>
      <p:sp>
        <p:nvSpPr>
          <p:cNvPr id="8" name="Rectangle 7"/>
          <p:cNvSpPr>
            <a:spLocks noChangeAspect="1"/>
          </p:cNvSpPr>
          <p:nvPr/>
        </p:nvSpPr>
        <p:spPr>
          <a:xfrm>
            <a:off x="472431" y="1207993"/>
            <a:ext cx="8378429" cy="2554545"/>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dirty="0" err="1" smtClean="0">
                <a:solidFill>
                  <a:srgbClr val="2B91AF"/>
                </a:solidFill>
                <a:highlight>
                  <a:srgbClr val="FFFFFF"/>
                </a:highlight>
                <a:latin typeface="Consolas"/>
              </a:rPr>
              <a:t>ProximityDevice</a:t>
            </a:r>
            <a:r>
              <a:rPr lang="en-GB" sz="1600" dirty="0" smtClean="0">
                <a:solidFill>
                  <a:srgbClr val="000000"/>
                </a:solidFill>
                <a:highlight>
                  <a:srgbClr val="FFFFFF"/>
                </a:highlight>
                <a:latin typeface="Consolas"/>
              </a:rPr>
              <a:t> device = </a:t>
            </a:r>
            <a:r>
              <a:rPr lang="en-GB" sz="1600" dirty="0" err="1" smtClean="0">
                <a:solidFill>
                  <a:srgbClr val="2B91AF"/>
                </a:solidFill>
                <a:highlight>
                  <a:srgbClr val="FFFFFF"/>
                </a:highlight>
                <a:latin typeface="Consolas"/>
              </a:rPr>
              <a:t>ProximityDevice</a:t>
            </a:r>
            <a:r>
              <a:rPr lang="en-GB" sz="1600" dirty="0" err="1" smtClean="0">
                <a:solidFill>
                  <a:srgbClr val="000000"/>
                </a:solidFill>
                <a:highlight>
                  <a:srgbClr val="FFFFFF"/>
                </a:highlight>
                <a:latin typeface="Consolas"/>
              </a:rPr>
              <a:t>.GetDefault</a:t>
            </a:r>
            <a:r>
              <a:rPr lang="en-GB" sz="1600" dirty="0" smtClean="0">
                <a:solidFill>
                  <a:srgbClr val="000000"/>
                </a:solidFill>
                <a:highlight>
                  <a:srgbClr val="FFFFFF"/>
                </a:highlight>
                <a:latin typeface="Consolas"/>
              </a:rPr>
              <a:t>();</a:t>
            </a:r>
          </a:p>
          <a:p>
            <a:endParaRPr lang="en-GB" sz="1600" dirty="0" smtClean="0">
              <a:solidFill>
                <a:srgbClr val="000000"/>
              </a:solidFill>
              <a:highlight>
                <a:srgbClr val="FFFFFF"/>
              </a:highlight>
              <a:latin typeface="Consolas"/>
            </a:endParaRPr>
          </a:p>
          <a:p>
            <a:r>
              <a:rPr lang="en-GB" sz="1600" dirty="0" smtClean="0">
                <a:solidFill>
                  <a:srgbClr val="008000"/>
                </a:solidFill>
                <a:highlight>
                  <a:srgbClr val="FFFFFF"/>
                </a:highlight>
                <a:latin typeface="Consolas"/>
              </a:rPr>
              <a:t>// Make sure NFC is supported</a:t>
            </a:r>
            <a:endParaRPr lang="en-GB" sz="1600" dirty="0" smtClean="0">
              <a:solidFill>
                <a:srgbClr val="000000"/>
              </a:solidFill>
              <a:highlight>
                <a:srgbClr val="FFFFFF"/>
              </a:highlight>
              <a:latin typeface="Consolas"/>
            </a:endParaRPr>
          </a:p>
          <a:p>
            <a:r>
              <a:rPr lang="en-GB" sz="1600" dirty="0" smtClean="0">
                <a:solidFill>
                  <a:srgbClr val="0000FF"/>
                </a:solidFill>
                <a:highlight>
                  <a:srgbClr val="FFFFFF"/>
                </a:highlight>
                <a:latin typeface="Consolas"/>
              </a:rPr>
              <a:t>if</a:t>
            </a:r>
            <a:r>
              <a:rPr lang="en-GB" sz="1600" dirty="0" smtClean="0">
                <a:solidFill>
                  <a:srgbClr val="000000"/>
                </a:solidFill>
                <a:highlight>
                  <a:srgbClr val="FFFFFF"/>
                </a:highlight>
                <a:latin typeface="Consolas"/>
              </a:rPr>
              <a:t> (device != </a:t>
            </a:r>
            <a:r>
              <a:rPr lang="en-GB" sz="1600" dirty="0" smtClean="0">
                <a:solidFill>
                  <a:srgbClr val="0000FF"/>
                </a:solidFill>
                <a:highlight>
                  <a:srgbClr val="FFFFFF"/>
                </a:highlight>
                <a:latin typeface="Consolas"/>
              </a:rPr>
              <a:t>null</a:t>
            </a:r>
            <a:r>
              <a:rPr lang="en-GB" sz="1600" dirty="0" smtClean="0">
                <a:solidFill>
                  <a:srgbClr val="000000"/>
                </a:solidFill>
                <a:highlight>
                  <a:srgbClr val="FFFFFF"/>
                </a:highlight>
                <a:latin typeface="Consolas"/>
              </a:rPr>
              <a:t>)</a:t>
            </a:r>
          </a:p>
          <a:p>
            <a:r>
              <a:rPr lang="en-GB" sz="1600" dirty="0" smtClean="0">
                <a:solidFill>
                  <a:srgbClr val="000000"/>
                </a:solidFill>
                <a:highlight>
                  <a:srgbClr val="FFFFFF"/>
                </a:highlight>
                <a:latin typeface="Consolas"/>
              </a:rPr>
              <a:t>{</a:t>
            </a:r>
          </a:p>
          <a:p>
            <a:r>
              <a:rPr lang="en-GB" sz="1600" dirty="0" smtClean="0">
                <a:solidFill>
                  <a:srgbClr val="000000"/>
                </a:solidFill>
                <a:highlight>
                  <a:srgbClr val="FFFFFF"/>
                </a:highlight>
                <a:latin typeface="Consolas"/>
              </a:rPr>
              <a:t>    </a:t>
            </a:r>
            <a:r>
              <a:rPr lang="en-GB" sz="1600" dirty="0" err="1" smtClean="0">
                <a:solidFill>
                  <a:srgbClr val="2B91AF"/>
                </a:solidFill>
                <a:highlight>
                  <a:srgbClr val="FFFFFF"/>
                </a:highlight>
                <a:latin typeface="Consolas"/>
              </a:rPr>
              <a:t>PeerFinder</a:t>
            </a:r>
            <a:r>
              <a:rPr lang="en-GB" sz="1600" dirty="0" err="1" smtClean="0">
                <a:solidFill>
                  <a:srgbClr val="000000"/>
                </a:solidFill>
                <a:highlight>
                  <a:srgbClr val="FFFFFF"/>
                </a:highlight>
                <a:latin typeface="Consolas"/>
              </a:rPr>
              <a:t>.TriggeredConnectionStateChanged</a:t>
            </a:r>
            <a:r>
              <a:rPr lang="en-GB" sz="1600" dirty="0" smtClean="0">
                <a:solidFill>
                  <a:srgbClr val="000000"/>
                </a:solidFill>
                <a:highlight>
                  <a:srgbClr val="FFFFFF"/>
                </a:highlight>
                <a:latin typeface="Consolas"/>
              </a:rPr>
              <a:t> += </a:t>
            </a:r>
            <a:r>
              <a:rPr lang="en-GB" sz="1600" dirty="0" err="1" smtClean="0">
                <a:solidFill>
                  <a:srgbClr val="000000"/>
                </a:solidFill>
                <a:highlight>
                  <a:srgbClr val="FFFFFF"/>
                </a:highlight>
                <a:latin typeface="Consolas"/>
              </a:rPr>
              <a:t>OnTriggeredConnectionStateChanged</a:t>
            </a:r>
            <a:r>
              <a:rPr lang="en-GB" sz="1600" dirty="0" smtClean="0">
                <a:solidFill>
                  <a:srgbClr val="000000"/>
                </a:solidFill>
                <a:highlight>
                  <a:srgbClr val="FFFFFF"/>
                </a:highlight>
                <a:latin typeface="Consolas"/>
              </a:rPr>
              <a:t>;</a:t>
            </a:r>
          </a:p>
          <a:p>
            <a:r>
              <a:rPr lang="en-GB" sz="1600" dirty="0" smtClean="0">
                <a:solidFill>
                  <a:srgbClr val="000000"/>
                </a:solidFill>
                <a:highlight>
                  <a:srgbClr val="FFFFFF"/>
                </a:highlight>
                <a:latin typeface="Consolas"/>
              </a:rPr>
              <a:t>    </a:t>
            </a:r>
            <a:r>
              <a:rPr lang="en-GB" sz="1600" dirty="0" smtClean="0">
                <a:solidFill>
                  <a:srgbClr val="008000"/>
                </a:solidFill>
                <a:highlight>
                  <a:srgbClr val="FFFFFF"/>
                </a:highlight>
                <a:latin typeface="Consolas"/>
              </a:rPr>
              <a:t>// Start finding peer apps, while making app discoverable by peers</a:t>
            </a:r>
            <a:endParaRPr lang="en-GB" sz="1600" dirty="0" smtClean="0">
              <a:solidFill>
                <a:srgbClr val="000000"/>
              </a:solidFill>
              <a:highlight>
                <a:srgbClr val="FFFFFF"/>
              </a:highlight>
              <a:latin typeface="Consolas"/>
            </a:endParaRPr>
          </a:p>
          <a:p>
            <a:r>
              <a:rPr lang="en-GB" sz="1600" dirty="0" smtClean="0">
                <a:solidFill>
                  <a:srgbClr val="000000"/>
                </a:solidFill>
                <a:highlight>
                  <a:srgbClr val="FFFFFF"/>
                </a:highlight>
                <a:latin typeface="Consolas"/>
              </a:rPr>
              <a:t>    </a:t>
            </a:r>
            <a:r>
              <a:rPr lang="en-GB" sz="1600" dirty="0" err="1" smtClean="0">
                <a:solidFill>
                  <a:srgbClr val="2B91AF"/>
                </a:solidFill>
                <a:highlight>
                  <a:srgbClr val="FFFFFF"/>
                </a:highlight>
                <a:latin typeface="Consolas"/>
              </a:rPr>
              <a:t>PeerFinder</a:t>
            </a:r>
            <a:r>
              <a:rPr lang="en-GB" sz="1600" dirty="0" err="1" smtClean="0">
                <a:solidFill>
                  <a:srgbClr val="000000"/>
                </a:solidFill>
                <a:highlight>
                  <a:srgbClr val="FFFFFF"/>
                </a:highlight>
                <a:latin typeface="Consolas"/>
              </a:rPr>
              <a:t>.Start</a:t>
            </a:r>
            <a:r>
              <a:rPr lang="en-GB" sz="1600" dirty="0" smtClean="0">
                <a:solidFill>
                  <a:srgbClr val="000000"/>
                </a:solidFill>
                <a:highlight>
                  <a:srgbClr val="FFFFFF"/>
                </a:highlight>
                <a:latin typeface="Consolas"/>
              </a:rPr>
              <a:t>();</a:t>
            </a:r>
          </a:p>
          <a:p>
            <a:r>
              <a:rPr lang="en-GB" sz="1600" dirty="0" smtClean="0">
                <a:solidFill>
                  <a:srgbClr val="000000"/>
                </a:solidFill>
                <a:highlight>
                  <a:srgbClr val="FFFFFF"/>
                </a:highlight>
                <a:latin typeface="Consolas"/>
              </a:rPr>
              <a:t>}</a:t>
            </a:r>
            <a:endParaRPr lang="en-GB" sz="1600" dirty="0">
              <a:solidFill>
                <a:srgbClr val="000000"/>
              </a:solidFill>
              <a:highlight>
                <a:srgbClr val="FFFFFF"/>
              </a:highlight>
              <a:latin typeface="Consolas"/>
            </a:endParaRPr>
          </a:p>
        </p:txBody>
      </p:sp>
    </p:spTree>
    <p:extLst>
      <p:ext uri="{BB962C8B-B14F-4D97-AF65-F5344CB8AC3E}">
        <p14:creationId xmlns:p14="http://schemas.microsoft.com/office/powerpoint/2010/main" val="224833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457200" y="4347882"/>
            <a:ext cx="8229600" cy="286871"/>
          </a:xfrm>
        </p:spPr>
        <p:txBody>
          <a:bodyPr/>
          <a:lstStyle/>
          <a:p>
            <a:r>
              <a:rPr lang="en-GB" dirty="0" smtClean="0"/>
              <a:t>The event arguments contain a state change message</a:t>
            </a:r>
            <a:endParaRPr lang="en-GB" dirty="0"/>
          </a:p>
        </p:txBody>
      </p:sp>
      <p:sp>
        <p:nvSpPr>
          <p:cNvPr id="3" name="Title 2"/>
          <p:cNvSpPr>
            <a:spLocks noGrp="1"/>
          </p:cNvSpPr>
          <p:nvPr>
            <p:ph type="title"/>
          </p:nvPr>
        </p:nvSpPr>
        <p:spPr>
          <a:xfrm>
            <a:off x="457200" y="401955"/>
            <a:ext cx="8229600" cy="360548"/>
          </a:xfrm>
        </p:spPr>
        <p:txBody>
          <a:bodyPr/>
          <a:lstStyle/>
          <a:p>
            <a:r>
              <a:rPr lang="en-GB" dirty="0" smtClean="0"/>
              <a:t>Setting up a </a:t>
            </a:r>
            <a:r>
              <a:rPr lang="en-GB" dirty="0" err="1"/>
              <a:t>StreamSocket</a:t>
            </a:r>
            <a:r>
              <a:rPr lang="en-GB" dirty="0"/>
              <a:t> using NFC</a:t>
            </a:r>
          </a:p>
        </p:txBody>
      </p:sp>
      <p:sp>
        <p:nvSpPr>
          <p:cNvPr id="4" name="Text Placeholder 3"/>
          <p:cNvSpPr>
            <a:spLocks noGrp="1"/>
          </p:cNvSpPr>
          <p:nvPr>
            <p:ph type="body" sz="quarter" idx="17"/>
          </p:nvPr>
        </p:nvSpPr>
        <p:spPr/>
        <p:txBody>
          <a:bodyPr/>
          <a:lstStyle/>
          <a:p>
            <a:endParaRPr lang="en-GB"/>
          </a:p>
        </p:txBody>
      </p:sp>
      <p:sp>
        <p:nvSpPr>
          <p:cNvPr id="8" name="Rectangle 7"/>
          <p:cNvSpPr>
            <a:spLocks noChangeAspect="1"/>
          </p:cNvSpPr>
          <p:nvPr/>
        </p:nvSpPr>
        <p:spPr>
          <a:xfrm>
            <a:off x="472430" y="822510"/>
            <a:ext cx="8378429" cy="3416320"/>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200" dirty="0">
                <a:solidFill>
                  <a:srgbClr val="0000FF"/>
                </a:solidFill>
                <a:highlight>
                  <a:srgbClr val="FFFFFF"/>
                </a:highlight>
                <a:latin typeface="Consolas"/>
              </a:rPr>
              <a:t>void</a:t>
            </a:r>
            <a:r>
              <a:rPr lang="en-GB" sz="1200" dirty="0">
                <a:solidFill>
                  <a:srgbClr val="000000"/>
                </a:solidFill>
                <a:highlight>
                  <a:srgbClr val="FFFFFF"/>
                </a:highlight>
                <a:latin typeface="Consolas"/>
              </a:rPr>
              <a:t> </a:t>
            </a:r>
            <a:r>
              <a:rPr lang="en-GB" sz="1200" dirty="0" err="1">
                <a:solidFill>
                  <a:srgbClr val="000000"/>
                </a:solidFill>
                <a:highlight>
                  <a:srgbClr val="FFFFFF"/>
                </a:highlight>
                <a:latin typeface="Consolas"/>
              </a:rPr>
              <a:t>OnTriggeredConnectionStateChanged</a:t>
            </a:r>
            <a:r>
              <a:rPr lang="en-GB" sz="1200" dirty="0">
                <a:solidFill>
                  <a:srgbClr val="000000"/>
                </a:solidFill>
                <a:highlight>
                  <a:srgbClr val="FFFFFF"/>
                </a:highlight>
                <a:latin typeface="Consolas"/>
              </a:rPr>
              <a:t>(</a:t>
            </a:r>
            <a:r>
              <a:rPr lang="en-GB" sz="1200" dirty="0">
                <a:solidFill>
                  <a:srgbClr val="0000FF"/>
                </a:solidFill>
                <a:highlight>
                  <a:srgbClr val="FFFFFF"/>
                </a:highlight>
                <a:latin typeface="Consolas"/>
              </a:rPr>
              <a:t>object</a:t>
            </a:r>
            <a:r>
              <a:rPr lang="en-GB" sz="1200" dirty="0">
                <a:solidFill>
                  <a:srgbClr val="000000"/>
                </a:solidFill>
                <a:highlight>
                  <a:srgbClr val="FFFFFF"/>
                </a:highlight>
                <a:latin typeface="Consolas"/>
              </a:rPr>
              <a:t> sender, </a:t>
            </a:r>
            <a:r>
              <a:rPr lang="en-GB" sz="1200" dirty="0" smtClean="0">
                <a:solidFill>
                  <a:srgbClr val="000000"/>
                </a:solidFill>
                <a:highlight>
                  <a:srgbClr val="FFFFFF"/>
                </a:highlight>
                <a:latin typeface="Consolas"/>
              </a:rPr>
              <a:t/>
            </a:r>
            <a:br>
              <a:rPr lang="en-GB" sz="1200" dirty="0" smtClean="0">
                <a:solidFill>
                  <a:srgbClr val="000000"/>
                </a:solidFill>
                <a:highlight>
                  <a:srgbClr val="FFFFFF"/>
                </a:highlight>
                <a:latin typeface="Consolas"/>
              </a:rPr>
            </a:br>
            <a:r>
              <a:rPr lang="en-GB" sz="1200" dirty="0" smtClean="0">
                <a:solidFill>
                  <a:srgbClr val="000000"/>
                </a:solidFill>
                <a:highlight>
                  <a:srgbClr val="FFFFFF"/>
                </a:highlight>
                <a:latin typeface="Consolas"/>
              </a:rPr>
              <a:t>                                       </a:t>
            </a:r>
            <a:r>
              <a:rPr lang="en-GB" sz="1200" dirty="0" err="1" smtClean="0">
                <a:solidFill>
                  <a:srgbClr val="2B91AF"/>
                </a:solidFill>
                <a:highlight>
                  <a:srgbClr val="FFFFFF"/>
                </a:highlight>
                <a:latin typeface="Consolas"/>
              </a:rPr>
              <a:t>TriggeredConnectionStateChangedEventArgs</a:t>
            </a:r>
            <a:r>
              <a:rPr lang="en-GB" sz="1200" dirty="0" smtClean="0">
                <a:solidFill>
                  <a:srgbClr val="000000"/>
                </a:solidFill>
                <a:highlight>
                  <a:srgbClr val="FFFFFF"/>
                </a:highlight>
                <a:latin typeface="Consolas"/>
              </a:rPr>
              <a:t> </a:t>
            </a:r>
            <a:r>
              <a:rPr lang="en-GB" sz="1200" dirty="0" err="1">
                <a:solidFill>
                  <a:srgbClr val="000000"/>
                </a:solidFill>
                <a:highlight>
                  <a:srgbClr val="FFFFFF"/>
                </a:highlight>
                <a:latin typeface="Consolas"/>
              </a:rPr>
              <a:t>args</a:t>
            </a:r>
            <a:r>
              <a:rPr lang="en-GB" sz="1200" dirty="0" smtClean="0">
                <a:solidFill>
                  <a:srgbClr val="000000"/>
                </a:solidFill>
                <a:highlight>
                  <a:srgbClr val="FFFFFF"/>
                </a:highlight>
                <a:latin typeface="Consolas"/>
              </a:rPr>
              <a:t>) {</a:t>
            </a:r>
            <a:endParaRPr lang="en-GB" sz="1200" dirty="0">
              <a:solidFill>
                <a:srgbClr val="000000"/>
              </a:solidFill>
              <a:highlight>
                <a:srgbClr val="FFFFFF"/>
              </a:highlight>
              <a:latin typeface="Consolas"/>
            </a:endParaRP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switch</a:t>
            </a:r>
            <a:r>
              <a:rPr lang="en-GB" sz="1200" dirty="0">
                <a:solidFill>
                  <a:srgbClr val="000000"/>
                </a:solidFill>
                <a:highlight>
                  <a:srgbClr val="FFFFFF"/>
                </a:highlight>
                <a:latin typeface="Consolas"/>
              </a:rPr>
              <a:t> (</a:t>
            </a:r>
            <a:r>
              <a:rPr lang="en-GB" sz="1200" dirty="0" err="1">
                <a:solidFill>
                  <a:srgbClr val="000000"/>
                </a:solidFill>
                <a:highlight>
                  <a:srgbClr val="FFFFFF"/>
                </a:highlight>
                <a:latin typeface="Consolas"/>
              </a:rPr>
              <a:t>args.State</a:t>
            </a:r>
            <a:r>
              <a:rPr lang="en-GB" sz="1200" dirty="0" smtClean="0">
                <a:solidFill>
                  <a:srgbClr val="000000"/>
                </a:solidFill>
                <a:highlight>
                  <a:srgbClr val="FFFFFF"/>
                </a:highlight>
                <a:latin typeface="Consolas"/>
              </a:rPr>
              <a:t>)    </a:t>
            </a:r>
            <a:r>
              <a:rPr lang="en-GB" sz="1200" dirty="0">
                <a:solidFill>
                  <a:srgbClr val="000000"/>
                </a:solidFill>
                <a:highlight>
                  <a:srgbClr val="FFFFFF"/>
                </a:highlight>
                <a:latin typeface="Consolas"/>
              </a:rPr>
              <a:t>{</a:t>
            </a: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case</a:t>
            </a:r>
            <a:r>
              <a:rPr lang="en-GB" sz="1200" dirty="0">
                <a:solidFill>
                  <a:srgbClr val="000000"/>
                </a:solidFill>
                <a:highlight>
                  <a:srgbClr val="FFFFFF"/>
                </a:highlight>
                <a:latin typeface="Consolas"/>
              </a:rPr>
              <a:t> </a:t>
            </a:r>
            <a:r>
              <a:rPr lang="en-GB" sz="1200" dirty="0" err="1" smtClean="0">
                <a:solidFill>
                  <a:srgbClr val="2B91AF"/>
                </a:solidFill>
                <a:highlight>
                  <a:srgbClr val="FFFFFF"/>
                </a:highlight>
                <a:latin typeface="Consolas"/>
              </a:rPr>
              <a:t>TriggeredConnectState</a:t>
            </a:r>
            <a:r>
              <a:rPr lang="en-GB" sz="1200" dirty="0" err="1" smtClean="0">
                <a:solidFill>
                  <a:srgbClr val="000000"/>
                </a:solidFill>
                <a:highlight>
                  <a:srgbClr val="FFFFFF"/>
                </a:highlight>
                <a:latin typeface="Consolas"/>
              </a:rPr>
              <a:t>.Listening</a:t>
            </a:r>
            <a:r>
              <a:rPr lang="en-GB" sz="1200" dirty="0" smtClean="0">
                <a:solidFill>
                  <a:srgbClr val="000000"/>
                </a:solidFill>
                <a:highlight>
                  <a:srgbClr val="FFFFFF"/>
                </a:highlight>
                <a:latin typeface="Consolas"/>
              </a:rPr>
              <a:t>: </a:t>
            </a:r>
            <a:r>
              <a:rPr lang="en-GB" sz="1200" dirty="0" smtClean="0">
                <a:solidFill>
                  <a:srgbClr val="008000"/>
                </a:solidFill>
                <a:highlight>
                  <a:srgbClr val="FFFFFF"/>
                </a:highlight>
                <a:latin typeface="Consolas"/>
              </a:rPr>
              <a:t>// </a:t>
            </a:r>
            <a:r>
              <a:rPr lang="en-GB" sz="1200" dirty="0">
                <a:solidFill>
                  <a:srgbClr val="008000"/>
                </a:solidFill>
                <a:highlight>
                  <a:srgbClr val="FFFFFF"/>
                </a:highlight>
                <a:latin typeface="Consolas"/>
              </a:rPr>
              <a:t>Connecting as host</a:t>
            </a:r>
            <a:endParaRPr lang="en-GB" sz="1200" dirty="0">
              <a:solidFill>
                <a:srgbClr val="000000"/>
              </a:solidFill>
              <a:highlight>
                <a:srgbClr val="FFFFFF"/>
              </a:highlight>
              <a:latin typeface="Consolas"/>
            </a:endParaRP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break</a:t>
            </a:r>
            <a:r>
              <a:rPr lang="en-GB" sz="1200" dirty="0">
                <a:solidFill>
                  <a:srgbClr val="000000"/>
                </a:solidFill>
                <a:highlight>
                  <a:srgbClr val="FFFFFF"/>
                </a:highlight>
                <a:latin typeface="Consolas"/>
              </a:rPr>
              <a:t>;</a:t>
            </a: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case</a:t>
            </a:r>
            <a:r>
              <a:rPr lang="en-GB" sz="1200" dirty="0">
                <a:solidFill>
                  <a:srgbClr val="000000"/>
                </a:solidFill>
                <a:highlight>
                  <a:srgbClr val="FFFFFF"/>
                </a:highlight>
                <a:latin typeface="Consolas"/>
              </a:rPr>
              <a:t> </a:t>
            </a:r>
            <a:r>
              <a:rPr lang="en-GB" sz="1200" dirty="0" err="1">
                <a:solidFill>
                  <a:srgbClr val="2B91AF"/>
                </a:solidFill>
                <a:highlight>
                  <a:srgbClr val="FFFFFF"/>
                </a:highlight>
                <a:latin typeface="Consolas"/>
              </a:rPr>
              <a:t>TriggeredConnectState</a:t>
            </a:r>
            <a:r>
              <a:rPr lang="en-GB" sz="1200" dirty="0" err="1">
                <a:solidFill>
                  <a:srgbClr val="000000"/>
                </a:solidFill>
                <a:highlight>
                  <a:srgbClr val="FFFFFF"/>
                </a:highlight>
                <a:latin typeface="Consolas"/>
              </a:rPr>
              <a:t>.PeerFound</a:t>
            </a:r>
            <a:r>
              <a:rPr lang="en-GB" sz="1200" dirty="0" smtClean="0">
                <a:solidFill>
                  <a:srgbClr val="000000"/>
                </a:solidFill>
                <a:highlight>
                  <a:srgbClr val="FFFFFF"/>
                </a:highlight>
                <a:latin typeface="Consolas"/>
              </a:rPr>
              <a:t>: </a:t>
            </a:r>
            <a:r>
              <a:rPr lang="en-GB" sz="1200" dirty="0" smtClean="0">
                <a:solidFill>
                  <a:srgbClr val="008000"/>
                </a:solidFill>
                <a:highlight>
                  <a:srgbClr val="FFFFFF"/>
                </a:highlight>
                <a:latin typeface="Consolas"/>
              </a:rPr>
              <a:t>// </a:t>
            </a:r>
            <a:r>
              <a:rPr lang="en-GB" sz="1200" dirty="0">
                <a:solidFill>
                  <a:srgbClr val="008000"/>
                </a:solidFill>
                <a:highlight>
                  <a:srgbClr val="FFFFFF"/>
                </a:highlight>
                <a:latin typeface="Consolas"/>
              </a:rPr>
              <a:t>Proximity gesture is </a:t>
            </a:r>
            <a:r>
              <a:rPr lang="en-GB" sz="1200" dirty="0" smtClean="0">
                <a:solidFill>
                  <a:srgbClr val="008000"/>
                </a:solidFill>
                <a:highlight>
                  <a:srgbClr val="FFFFFF"/>
                </a:highlight>
                <a:latin typeface="Consolas"/>
              </a:rPr>
              <a:t>complete – setting up link</a:t>
            </a:r>
          </a:p>
          <a:p>
            <a:r>
              <a:rPr lang="en-GB" sz="1200" dirty="0">
                <a:solidFill>
                  <a:srgbClr val="008000"/>
                </a:solidFill>
                <a:highlight>
                  <a:srgbClr val="FFFFFF"/>
                </a:highlight>
                <a:latin typeface="Consolas"/>
              </a:rPr>
              <a:t> </a:t>
            </a:r>
            <a:r>
              <a:rPr lang="en-GB" sz="1200" dirty="0" smtClean="0">
                <a:solidFill>
                  <a:srgbClr val="008000"/>
                </a:solidFill>
                <a:highlight>
                  <a:srgbClr val="FFFFFF"/>
                </a:highlight>
                <a:latin typeface="Consolas"/>
              </a:rPr>
              <a:t>           </a:t>
            </a:r>
            <a:r>
              <a:rPr lang="en-GB" sz="1200" dirty="0" smtClean="0">
                <a:solidFill>
                  <a:srgbClr val="0000FF"/>
                </a:solidFill>
                <a:highlight>
                  <a:srgbClr val="FFFFFF"/>
                </a:highlight>
                <a:latin typeface="Consolas"/>
              </a:rPr>
              <a:t>break</a:t>
            </a:r>
            <a:r>
              <a:rPr lang="en-GB" sz="1200" dirty="0">
                <a:solidFill>
                  <a:srgbClr val="000000"/>
                </a:solidFill>
                <a:highlight>
                  <a:srgbClr val="FFFFFF"/>
                </a:highlight>
                <a:latin typeface="Consolas"/>
              </a:rPr>
              <a:t>;</a:t>
            </a: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case</a:t>
            </a:r>
            <a:r>
              <a:rPr lang="en-GB" sz="1200" dirty="0">
                <a:solidFill>
                  <a:srgbClr val="000000"/>
                </a:solidFill>
                <a:highlight>
                  <a:srgbClr val="FFFFFF"/>
                </a:highlight>
                <a:latin typeface="Consolas"/>
              </a:rPr>
              <a:t> </a:t>
            </a:r>
            <a:r>
              <a:rPr lang="en-GB" sz="1200" dirty="0" err="1">
                <a:solidFill>
                  <a:srgbClr val="2B91AF"/>
                </a:solidFill>
                <a:highlight>
                  <a:srgbClr val="FFFFFF"/>
                </a:highlight>
                <a:latin typeface="Consolas"/>
              </a:rPr>
              <a:t>TriggeredConnectState</a:t>
            </a:r>
            <a:r>
              <a:rPr lang="en-GB" sz="1200" dirty="0" err="1">
                <a:solidFill>
                  <a:srgbClr val="000000"/>
                </a:solidFill>
                <a:highlight>
                  <a:srgbClr val="FFFFFF"/>
                </a:highlight>
                <a:latin typeface="Consolas"/>
              </a:rPr>
              <a:t>.Connecting</a:t>
            </a:r>
            <a:r>
              <a:rPr lang="en-GB" sz="1200" dirty="0" smtClean="0">
                <a:solidFill>
                  <a:srgbClr val="000000"/>
                </a:solidFill>
                <a:highlight>
                  <a:srgbClr val="FFFFFF"/>
                </a:highlight>
                <a:latin typeface="Consolas"/>
              </a:rPr>
              <a:t>: </a:t>
            </a:r>
            <a:r>
              <a:rPr lang="en-GB" sz="1200" dirty="0" smtClean="0">
                <a:solidFill>
                  <a:srgbClr val="008000"/>
                </a:solidFill>
                <a:highlight>
                  <a:srgbClr val="FFFFFF"/>
                </a:highlight>
                <a:latin typeface="Consolas"/>
              </a:rPr>
              <a:t>// </a:t>
            </a:r>
            <a:r>
              <a:rPr lang="en-GB" sz="1200" dirty="0">
                <a:solidFill>
                  <a:srgbClr val="008000"/>
                </a:solidFill>
                <a:highlight>
                  <a:srgbClr val="FFFFFF"/>
                </a:highlight>
                <a:latin typeface="Consolas"/>
              </a:rPr>
              <a:t>Connecting as a client</a:t>
            </a:r>
            <a:endParaRPr lang="en-GB" sz="1200" dirty="0">
              <a:solidFill>
                <a:srgbClr val="000000"/>
              </a:solidFill>
              <a:highlight>
                <a:srgbClr val="FFFFFF"/>
              </a:highlight>
              <a:latin typeface="Consolas"/>
            </a:endParaRP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break</a:t>
            </a:r>
            <a:r>
              <a:rPr lang="en-GB" sz="1200" dirty="0">
                <a:solidFill>
                  <a:srgbClr val="000000"/>
                </a:solidFill>
                <a:highlight>
                  <a:srgbClr val="FFFFFF"/>
                </a:highlight>
                <a:latin typeface="Consolas"/>
              </a:rPr>
              <a:t>;</a:t>
            </a: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case</a:t>
            </a:r>
            <a:r>
              <a:rPr lang="en-GB" sz="1200" dirty="0">
                <a:solidFill>
                  <a:srgbClr val="000000"/>
                </a:solidFill>
                <a:highlight>
                  <a:srgbClr val="FFFFFF"/>
                </a:highlight>
                <a:latin typeface="Consolas"/>
              </a:rPr>
              <a:t> </a:t>
            </a:r>
            <a:r>
              <a:rPr lang="en-GB" sz="1200" dirty="0" err="1">
                <a:solidFill>
                  <a:srgbClr val="2B91AF"/>
                </a:solidFill>
                <a:highlight>
                  <a:srgbClr val="FFFFFF"/>
                </a:highlight>
                <a:latin typeface="Consolas"/>
              </a:rPr>
              <a:t>TriggeredConnectState</a:t>
            </a:r>
            <a:r>
              <a:rPr lang="en-GB" sz="1200" dirty="0" err="1">
                <a:solidFill>
                  <a:srgbClr val="000000"/>
                </a:solidFill>
                <a:highlight>
                  <a:srgbClr val="FFFFFF"/>
                </a:highlight>
                <a:latin typeface="Consolas"/>
              </a:rPr>
              <a:t>.Completed</a:t>
            </a:r>
            <a:r>
              <a:rPr lang="en-GB" sz="1200" dirty="0" smtClean="0">
                <a:solidFill>
                  <a:srgbClr val="000000"/>
                </a:solidFill>
                <a:highlight>
                  <a:srgbClr val="FFFFFF"/>
                </a:highlight>
                <a:latin typeface="Consolas"/>
              </a:rPr>
              <a:t>: </a:t>
            </a:r>
            <a:r>
              <a:rPr lang="en-GB" sz="1200" dirty="0" smtClean="0">
                <a:solidFill>
                  <a:srgbClr val="008000"/>
                </a:solidFill>
                <a:highlight>
                  <a:srgbClr val="FFFFFF"/>
                </a:highlight>
                <a:latin typeface="Consolas"/>
              </a:rPr>
              <a:t>// </a:t>
            </a:r>
            <a:r>
              <a:rPr lang="en-GB" sz="1200" dirty="0">
                <a:solidFill>
                  <a:srgbClr val="008000"/>
                </a:solidFill>
                <a:highlight>
                  <a:srgbClr val="FFFFFF"/>
                </a:highlight>
                <a:latin typeface="Consolas"/>
              </a:rPr>
              <a:t>Connection completed, </a:t>
            </a:r>
            <a:r>
              <a:rPr lang="en-GB" sz="1200" dirty="0" smtClean="0">
                <a:solidFill>
                  <a:srgbClr val="008000"/>
                </a:solidFill>
                <a:highlight>
                  <a:srgbClr val="FFFFFF"/>
                </a:highlight>
                <a:latin typeface="Consolas"/>
              </a:rPr>
              <a:t>get </a:t>
            </a:r>
            <a:r>
              <a:rPr lang="en-GB" sz="1200" dirty="0">
                <a:solidFill>
                  <a:srgbClr val="008000"/>
                </a:solidFill>
                <a:highlight>
                  <a:srgbClr val="FFFFFF"/>
                </a:highlight>
                <a:latin typeface="Consolas"/>
              </a:rPr>
              <a:t>the </a:t>
            </a:r>
            <a:r>
              <a:rPr lang="en-GB" sz="1200" dirty="0" smtClean="0">
                <a:solidFill>
                  <a:srgbClr val="008000"/>
                </a:solidFill>
                <a:highlight>
                  <a:srgbClr val="FFFFFF"/>
                </a:highlight>
                <a:latin typeface="Consolas"/>
              </a:rPr>
              <a:t>socket</a:t>
            </a:r>
            <a:endParaRPr lang="en-GB" sz="1200" dirty="0">
              <a:solidFill>
                <a:srgbClr val="000000"/>
              </a:solidFill>
              <a:highlight>
                <a:srgbClr val="FFFFFF"/>
              </a:highlight>
              <a:latin typeface="Consolas"/>
            </a:endParaRPr>
          </a:p>
          <a:p>
            <a:r>
              <a:rPr lang="en-GB" sz="1200" dirty="0">
                <a:solidFill>
                  <a:srgbClr val="000000"/>
                </a:solidFill>
                <a:highlight>
                  <a:srgbClr val="FFFFFF"/>
                </a:highlight>
                <a:latin typeface="Consolas"/>
              </a:rPr>
              <a:t>            </a:t>
            </a:r>
            <a:r>
              <a:rPr lang="en-GB" sz="1200" dirty="0" err="1" smtClean="0">
                <a:solidFill>
                  <a:srgbClr val="000000"/>
                </a:solidFill>
                <a:highlight>
                  <a:srgbClr val="FFFFFF"/>
                </a:highlight>
                <a:latin typeface="Consolas"/>
              </a:rPr>
              <a:t>streamSocket</a:t>
            </a:r>
            <a:r>
              <a:rPr lang="en-GB" sz="1200" dirty="0" smtClean="0">
                <a:solidFill>
                  <a:srgbClr val="000000"/>
                </a:solidFill>
                <a:highlight>
                  <a:srgbClr val="FFFFFF"/>
                </a:highlight>
                <a:latin typeface="Consolas"/>
              </a:rPr>
              <a:t> </a:t>
            </a:r>
            <a:r>
              <a:rPr lang="en-GB" sz="1200" dirty="0">
                <a:solidFill>
                  <a:srgbClr val="000000"/>
                </a:solidFill>
                <a:highlight>
                  <a:srgbClr val="FFFFFF"/>
                </a:highlight>
                <a:latin typeface="Consolas"/>
              </a:rPr>
              <a:t>= </a:t>
            </a:r>
            <a:r>
              <a:rPr lang="en-GB" sz="1200" dirty="0" err="1">
                <a:solidFill>
                  <a:srgbClr val="000000"/>
                </a:solidFill>
                <a:highlight>
                  <a:srgbClr val="FFFFFF"/>
                </a:highlight>
                <a:latin typeface="Consolas"/>
              </a:rPr>
              <a:t>args.Socket</a:t>
            </a:r>
            <a:r>
              <a:rPr lang="en-GB" sz="1200" dirty="0">
                <a:solidFill>
                  <a:srgbClr val="000000"/>
                </a:solidFill>
                <a:highlight>
                  <a:srgbClr val="FFFFFF"/>
                </a:highlight>
                <a:latin typeface="Consolas"/>
              </a:rPr>
              <a:t>;</a:t>
            </a: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break</a:t>
            </a:r>
            <a:r>
              <a:rPr lang="en-GB" sz="1200" dirty="0">
                <a:solidFill>
                  <a:srgbClr val="000000"/>
                </a:solidFill>
                <a:highlight>
                  <a:srgbClr val="FFFFFF"/>
                </a:highlight>
                <a:latin typeface="Consolas"/>
              </a:rPr>
              <a:t>;</a:t>
            </a: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case</a:t>
            </a:r>
            <a:r>
              <a:rPr lang="en-GB" sz="1200" dirty="0">
                <a:solidFill>
                  <a:srgbClr val="000000"/>
                </a:solidFill>
                <a:highlight>
                  <a:srgbClr val="FFFFFF"/>
                </a:highlight>
                <a:latin typeface="Consolas"/>
              </a:rPr>
              <a:t> </a:t>
            </a:r>
            <a:r>
              <a:rPr lang="en-GB" sz="1200" dirty="0" err="1">
                <a:solidFill>
                  <a:srgbClr val="2B91AF"/>
                </a:solidFill>
                <a:highlight>
                  <a:srgbClr val="FFFFFF"/>
                </a:highlight>
                <a:latin typeface="Consolas"/>
              </a:rPr>
              <a:t>TriggeredConnectState</a:t>
            </a:r>
            <a:r>
              <a:rPr lang="en-GB" sz="1200" dirty="0" err="1">
                <a:solidFill>
                  <a:srgbClr val="000000"/>
                </a:solidFill>
                <a:highlight>
                  <a:srgbClr val="FFFFFF"/>
                </a:highlight>
                <a:latin typeface="Consolas"/>
              </a:rPr>
              <a:t>.Canceled</a:t>
            </a:r>
            <a:r>
              <a:rPr lang="en-GB" sz="1200" dirty="0" smtClean="0">
                <a:solidFill>
                  <a:srgbClr val="000000"/>
                </a:solidFill>
                <a:highlight>
                  <a:srgbClr val="FFFFFF"/>
                </a:highlight>
                <a:latin typeface="Consolas"/>
              </a:rPr>
              <a:t>:  </a:t>
            </a:r>
            <a:r>
              <a:rPr lang="en-GB" sz="1200" dirty="0">
                <a:solidFill>
                  <a:srgbClr val="008000"/>
                </a:solidFill>
                <a:highlight>
                  <a:srgbClr val="FFFFFF"/>
                </a:highlight>
                <a:latin typeface="Consolas"/>
              </a:rPr>
              <a:t>// </a:t>
            </a:r>
            <a:r>
              <a:rPr lang="en-GB" sz="1200" dirty="0" err="1">
                <a:solidFill>
                  <a:srgbClr val="008000"/>
                </a:solidFill>
                <a:highlight>
                  <a:srgbClr val="FFFFFF"/>
                </a:highlight>
                <a:latin typeface="Consolas"/>
              </a:rPr>
              <a:t>ongoing</a:t>
            </a:r>
            <a:r>
              <a:rPr lang="en-GB" sz="1200" dirty="0">
                <a:solidFill>
                  <a:srgbClr val="008000"/>
                </a:solidFill>
                <a:highlight>
                  <a:srgbClr val="FFFFFF"/>
                </a:highlight>
                <a:latin typeface="Consolas"/>
              </a:rPr>
              <a:t> connection </a:t>
            </a:r>
            <a:r>
              <a:rPr lang="en-GB" sz="1200" dirty="0" err="1" smtClean="0">
                <a:solidFill>
                  <a:srgbClr val="008000"/>
                </a:solidFill>
                <a:highlight>
                  <a:srgbClr val="FFFFFF"/>
                </a:highlight>
                <a:latin typeface="Consolas"/>
              </a:rPr>
              <a:t>canceled</a:t>
            </a:r>
            <a:r>
              <a:rPr lang="en-GB" sz="1200" dirty="0" smtClean="0">
                <a:solidFill>
                  <a:srgbClr val="008000"/>
                </a:solidFill>
                <a:highlight>
                  <a:srgbClr val="FFFFFF"/>
                </a:highlight>
                <a:latin typeface="Consolas"/>
              </a:rPr>
              <a:t> </a:t>
            </a:r>
            <a:endParaRPr lang="en-GB" sz="1200" dirty="0">
              <a:solidFill>
                <a:srgbClr val="008000"/>
              </a:solidFill>
              <a:highlight>
                <a:srgbClr val="FFFFFF"/>
              </a:highlight>
              <a:latin typeface="Consolas"/>
            </a:endParaRP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break</a:t>
            </a:r>
            <a:r>
              <a:rPr lang="en-GB" sz="1200" dirty="0">
                <a:solidFill>
                  <a:srgbClr val="000000"/>
                </a:solidFill>
                <a:highlight>
                  <a:srgbClr val="FFFFFF"/>
                </a:highlight>
                <a:latin typeface="Consolas"/>
              </a:rPr>
              <a:t>;</a:t>
            </a: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case</a:t>
            </a:r>
            <a:r>
              <a:rPr lang="en-GB" sz="1200" dirty="0">
                <a:solidFill>
                  <a:srgbClr val="000000"/>
                </a:solidFill>
                <a:highlight>
                  <a:srgbClr val="FFFFFF"/>
                </a:highlight>
                <a:latin typeface="Consolas"/>
              </a:rPr>
              <a:t> </a:t>
            </a:r>
            <a:r>
              <a:rPr lang="en-GB" sz="1200" dirty="0" err="1">
                <a:solidFill>
                  <a:srgbClr val="2B91AF"/>
                </a:solidFill>
                <a:highlight>
                  <a:srgbClr val="FFFFFF"/>
                </a:highlight>
                <a:latin typeface="Consolas"/>
              </a:rPr>
              <a:t>TriggeredConnectState</a:t>
            </a:r>
            <a:r>
              <a:rPr lang="en-GB" sz="1200" dirty="0" err="1">
                <a:solidFill>
                  <a:srgbClr val="000000"/>
                </a:solidFill>
                <a:highlight>
                  <a:srgbClr val="FFFFFF"/>
                </a:highlight>
                <a:latin typeface="Consolas"/>
              </a:rPr>
              <a:t>.Failed</a:t>
            </a:r>
            <a:r>
              <a:rPr lang="en-GB" sz="1200" dirty="0" smtClean="0">
                <a:solidFill>
                  <a:srgbClr val="000000"/>
                </a:solidFill>
                <a:highlight>
                  <a:srgbClr val="FFFFFF"/>
                </a:highlight>
                <a:latin typeface="Consolas"/>
              </a:rPr>
              <a:t>:    </a:t>
            </a:r>
            <a:r>
              <a:rPr lang="en-GB" sz="1200" dirty="0" smtClean="0">
                <a:solidFill>
                  <a:srgbClr val="008000"/>
                </a:solidFill>
                <a:highlight>
                  <a:srgbClr val="FFFFFF"/>
                </a:highlight>
                <a:latin typeface="Consolas"/>
              </a:rPr>
              <a:t>// </a:t>
            </a:r>
            <a:r>
              <a:rPr lang="en-GB" sz="1200" dirty="0">
                <a:solidFill>
                  <a:srgbClr val="008000"/>
                </a:solidFill>
                <a:highlight>
                  <a:srgbClr val="FFFFFF"/>
                </a:highlight>
                <a:latin typeface="Consolas"/>
              </a:rPr>
              <a:t>Connection was unsuccessful</a:t>
            </a:r>
            <a:endParaRPr lang="en-GB" sz="1200" dirty="0">
              <a:solidFill>
                <a:srgbClr val="000000"/>
              </a:solidFill>
              <a:highlight>
                <a:srgbClr val="FFFFFF"/>
              </a:highlight>
              <a:latin typeface="Consolas"/>
            </a:endParaRPr>
          </a:p>
          <a:p>
            <a:r>
              <a:rPr lang="en-GB" sz="1200" dirty="0">
                <a:solidFill>
                  <a:srgbClr val="000000"/>
                </a:solidFill>
                <a:highlight>
                  <a:srgbClr val="FFFFFF"/>
                </a:highlight>
                <a:latin typeface="Consolas"/>
              </a:rPr>
              <a:t>            </a:t>
            </a:r>
            <a:r>
              <a:rPr lang="en-GB" sz="1200" dirty="0">
                <a:solidFill>
                  <a:srgbClr val="0000FF"/>
                </a:solidFill>
                <a:highlight>
                  <a:srgbClr val="FFFFFF"/>
                </a:highlight>
                <a:latin typeface="Consolas"/>
              </a:rPr>
              <a:t>break</a:t>
            </a:r>
            <a:r>
              <a:rPr lang="en-GB" sz="1200" dirty="0">
                <a:solidFill>
                  <a:srgbClr val="000000"/>
                </a:solidFill>
                <a:highlight>
                  <a:srgbClr val="FFFFFF"/>
                </a:highlight>
                <a:latin typeface="Consolas"/>
              </a:rPr>
              <a:t>;</a:t>
            </a:r>
          </a:p>
          <a:p>
            <a:r>
              <a:rPr lang="en-GB" sz="1200" dirty="0">
                <a:solidFill>
                  <a:srgbClr val="000000"/>
                </a:solidFill>
                <a:highlight>
                  <a:srgbClr val="FFFFFF"/>
                </a:highlight>
                <a:latin typeface="Consolas"/>
              </a:rPr>
              <a:t>    }</a:t>
            </a:r>
          </a:p>
          <a:p>
            <a:r>
              <a:rPr lang="en-GB" sz="1200" dirty="0">
                <a:solidFill>
                  <a:srgbClr val="000000"/>
                </a:solidFill>
                <a:highlight>
                  <a:srgbClr val="FFFFFF"/>
                </a:highlight>
                <a:latin typeface="Consolas"/>
              </a:rPr>
              <a:t>}</a:t>
            </a:r>
          </a:p>
        </p:txBody>
      </p:sp>
    </p:spTree>
    <p:extLst>
      <p:ext uri="{BB962C8B-B14F-4D97-AF65-F5344CB8AC3E}">
        <p14:creationId xmlns:p14="http://schemas.microsoft.com/office/powerpoint/2010/main" val="14768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smtClean="0"/>
              <a:t>The </a:t>
            </a:r>
            <a:r>
              <a:rPr lang="en-GB" dirty="0" err="1" smtClean="0">
                <a:latin typeface="Consolas" pitchFamily="49" charset="0"/>
                <a:cs typeface="Consolas" pitchFamily="49" charset="0"/>
              </a:rPr>
              <a:t>StreamSocket</a:t>
            </a:r>
            <a:r>
              <a:rPr lang="en-GB" dirty="0" smtClean="0"/>
              <a:t> will be created using </a:t>
            </a:r>
            <a:r>
              <a:rPr lang="en-GB" dirty="0" err="1" smtClean="0"/>
              <a:t>WiFi</a:t>
            </a:r>
            <a:r>
              <a:rPr lang="en-GB" dirty="0" smtClean="0"/>
              <a:t> or Bluetooth to transfer the data</a:t>
            </a:r>
          </a:p>
          <a:p>
            <a:r>
              <a:rPr lang="en-GB" dirty="0" smtClean="0"/>
              <a:t>An application can configure the networking technologies by setting these properties</a:t>
            </a:r>
          </a:p>
          <a:p>
            <a:pPr lvl="1"/>
            <a:r>
              <a:rPr lang="en-GB" dirty="0" smtClean="0"/>
              <a:t>They are both set to true by default</a:t>
            </a:r>
            <a:endParaRPr lang="en-GB" dirty="0"/>
          </a:p>
        </p:txBody>
      </p:sp>
      <p:sp>
        <p:nvSpPr>
          <p:cNvPr id="3" name="Title 2"/>
          <p:cNvSpPr>
            <a:spLocks noGrp="1"/>
          </p:cNvSpPr>
          <p:nvPr>
            <p:ph type="title"/>
          </p:nvPr>
        </p:nvSpPr>
        <p:spPr/>
        <p:txBody>
          <a:bodyPr/>
          <a:lstStyle/>
          <a:p>
            <a:r>
              <a:rPr lang="en-GB" dirty="0" smtClean="0"/>
              <a:t>Using the connection</a:t>
            </a:r>
            <a:endParaRPr lang="en-GB" dirty="0"/>
          </a:p>
        </p:txBody>
      </p:sp>
      <p:sp>
        <p:nvSpPr>
          <p:cNvPr id="4" name="Text Placeholder 3"/>
          <p:cNvSpPr>
            <a:spLocks noGrp="1"/>
          </p:cNvSpPr>
          <p:nvPr>
            <p:ph type="body" sz="quarter" idx="17"/>
          </p:nvPr>
        </p:nvSpPr>
        <p:spPr/>
        <p:txBody>
          <a:bodyPr/>
          <a:lstStyle/>
          <a:p>
            <a:endParaRPr lang="en-GB"/>
          </a:p>
        </p:txBody>
      </p:sp>
      <p:sp>
        <p:nvSpPr>
          <p:cNvPr id="8" name="Rectangle 7"/>
          <p:cNvSpPr>
            <a:spLocks noChangeAspect="1"/>
          </p:cNvSpPr>
          <p:nvPr/>
        </p:nvSpPr>
        <p:spPr>
          <a:xfrm>
            <a:off x="472431" y="1207993"/>
            <a:ext cx="8378429" cy="461665"/>
          </a:xfrm>
          <a:prstGeom prst="rect">
            <a:avLst/>
          </a:prstGeom>
          <a:ln w="25400">
            <a:solidFill>
              <a:schemeClr val="accent5"/>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200" dirty="0" err="1">
                <a:solidFill>
                  <a:srgbClr val="2B91AF"/>
                </a:solidFill>
                <a:highlight>
                  <a:srgbClr val="FFFFFF"/>
                </a:highlight>
                <a:latin typeface="Consolas"/>
              </a:rPr>
              <a:t>PeerFinder</a:t>
            </a:r>
            <a:r>
              <a:rPr lang="en-GB" sz="1200" dirty="0" err="1">
                <a:solidFill>
                  <a:srgbClr val="000000"/>
                </a:solidFill>
                <a:highlight>
                  <a:srgbClr val="FFFFFF"/>
                </a:highlight>
                <a:latin typeface="Consolas"/>
              </a:rPr>
              <a:t>.AllowBluetooth</a:t>
            </a:r>
            <a:r>
              <a:rPr lang="en-GB" sz="1200" dirty="0">
                <a:solidFill>
                  <a:srgbClr val="000000"/>
                </a:solidFill>
                <a:highlight>
                  <a:srgbClr val="FFFFFF"/>
                </a:highlight>
                <a:latin typeface="Consolas"/>
              </a:rPr>
              <a:t> = </a:t>
            </a:r>
            <a:r>
              <a:rPr lang="en-GB" sz="1200" dirty="0">
                <a:solidFill>
                  <a:srgbClr val="0000FF"/>
                </a:solidFill>
                <a:highlight>
                  <a:srgbClr val="FFFFFF"/>
                </a:highlight>
                <a:latin typeface="Consolas"/>
              </a:rPr>
              <a:t>true</a:t>
            </a:r>
            <a:r>
              <a:rPr lang="en-GB" sz="1200" dirty="0">
                <a:solidFill>
                  <a:srgbClr val="000000"/>
                </a:solidFill>
                <a:highlight>
                  <a:srgbClr val="FFFFFF"/>
                </a:highlight>
                <a:latin typeface="Consolas"/>
              </a:rPr>
              <a:t>;</a:t>
            </a:r>
          </a:p>
          <a:p>
            <a:r>
              <a:rPr lang="en-GB" sz="1200" dirty="0" err="1">
                <a:solidFill>
                  <a:srgbClr val="2B91AF"/>
                </a:solidFill>
                <a:highlight>
                  <a:srgbClr val="FFFFFF"/>
                </a:highlight>
                <a:latin typeface="Consolas"/>
              </a:rPr>
              <a:t>PeerFinder</a:t>
            </a:r>
            <a:r>
              <a:rPr lang="en-GB" sz="1200" dirty="0" err="1">
                <a:solidFill>
                  <a:srgbClr val="000000"/>
                </a:solidFill>
                <a:highlight>
                  <a:srgbClr val="FFFFFF"/>
                </a:highlight>
                <a:latin typeface="Consolas"/>
              </a:rPr>
              <a:t>.AllowInfrastructure</a:t>
            </a:r>
            <a:r>
              <a:rPr lang="en-GB" sz="1200" dirty="0">
                <a:solidFill>
                  <a:srgbClr val="000000"/>
                </a:solidFill>
                <a:highlight>
                  <a:srgbClr val="FFFFFF"/>
                </a:highlight>
                <a:latin typeface="Consolas"/>
              </a:rPr>
              <a:t> = </a:t>
            </a:r>
            <a:r>
              <a:rPr lang="en-GB" sz="1200" dirty="0">
                <a:solidFill>
                  <a:srgbClr val="0000FF"/>
                </a:solidFill>
                <a:highlight>
                  <a:srgbClr val="FFFFFF"/>
                </a:highlight>
                <a:latin typeface="Consolas"/>
              </a:rPr>
              <a:t>true</a:t>
            </a:r>
            <a:r>
              <a:rPr lang="en-GB" sz="1200" dirty="0">
                <a:solidFill>
                  <a:srgbClr val="000000"/>
                </a:solidFill>
                <a:highlight>
                  <a:srgbClr val="FFFFFF"/>
                </a:highlight>
                <a:latin typeface="Consolas"/>
              </a:rPr>
              <a:t>;</a:t>
            </a:r>
          </a:p>
        </p:txBody>
      </p:sp>
    </p:spTree>
    <p:extLst>
      <p:ext uri="{BB962C8B-B14F-4D97-AF65-F5344CB8AC3E}">
        <p14:creationId xmlns:p14="http://schemas.microsoft.com/office/powerpoint/2010/main" val="84092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1955"/>
            <a:ext cx="8229600" cy="360548"/>
          </a:xfrm>
        </p:spPr>
        <p:txBody>
          <a:bodyPr/>
          <a:lstStyle/>
          <a:p>
            <a:r>
              <a:rPr lang="en-GB" dirty="0" err="1" smtClean="0"/>
              <a:t>Blutooth</a:t>
            </a:r>
            <a:r>
              <a:rPr lang="en-GB" dirty="0" smtClean="0"/>
              <a:t> Options</a:t>
            </a:r>
            <a:endParaRPr lang="en-GB" dirty="0"/>
          </a:p>
        </p:txBody>
      </p:sp>
      <p:sp>
        <p:nvSpPr>
          <p:cNvPr id="12" name="TextBox 11"/>
          <p:cNvSpPr txBox="1"/>
          <p:nvPr/>
        </p:nvSpPr>
        <p:spPr>
          <a:xfrm>
            <a:off x="696735" y="1828139"/>
            <a:ext cx="1745222" cy="307777"/>
          </a:xfrm>
          <a:prstGeom prst="rect">
            <a:avLst/>
          </a:prstGeom>
          <a:noFill/>
        </p:spPr>
        <p:txBody>
          <a:bodyPr wrap="square" lIns="0" tIns="0" rIns="0" bIns="0" rtlCol="0">
            <a:spAutoFit/>
          </a:bodyPr>
          <a:lstStyle/>
          <a:p>
            <a:pPr algn="ctr"/>
            <a:r>
              <a:rPr lang="en-US" sz="2000" dirty="0" smtClean="0"/>
              <a:t>App to app</a:t>
            </a:r>
          </a:p>
        </p:txBody>
      </p:sp>
      <p:sp>
        <p:nvSpPr>
          <p:cNvPr id="13" name="TextBox 12"/>
          <p:cNvSpPr txBox="1"/>
          <p:nvPr/>
        </p:nvSpPr>
        <p:spPr>
          <a:xfrm>
            <a:off x="5516880" y="1842538"/>
            <a:ext cx="1745222" cy="307777"/>
          </a:xfrm>
          <a:prstGeom prst="rect">
            <a:avLst/>
          </a:prstGeom>
          <a:noFill/>
        </p:spPr>
        <p:txBody>
          <a:bodyPr wrap="square" lIns="0" tIns="0" rIns="0" bIns="0" rtlCol="0">
            <a:spAutoFit/>
          </a:bodyPr>
          <a:lstStyle/>
          <a:p>
            <a:pPr algn="ctr"/>
            <a:r>
              <a:rPr lang="en-US" sz="2000" dirty="0" smtClean="0"/>
              <a:t>App to device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53" y="2270099"/>
            <a:ext cx="776580" cy="141986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214" y="2270098"/>
            <a:ext cx="776580" cy="141986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119" y="2256030"/>
            <a:ext cx="776580" cy="141986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699" y="2170624"/>
            <a:ext cx="3048000" cy="1590675"/>
          </a:xfrm>
          <a:prstGeom prst="rect">
            <a:avLst/>
          </a:prstGeom>
        </p:spPr>
      </p:pic>
      <p:sp>
        <p:nvSpPr>
          <p:cNvPr id="18" name="TextBox 17"/>
          <p:cNvSpPr txBox="1"/>
          <p:nvPr/>
        </p:nvSpPr>
        <p:spPr>
          <a:xfrm>
            <a:off x="614421" y="3866487"/>
            <a:ext cx="1827535" cy="861774"/>
          </a:xfrm>
          <a:prstGeom prst="rect">
            <a:avLst/>
          </a:prstGeom>
          <a:noFill/>
        </p:spPr>
        <p:txBody>
          <a:bodyPr wrap="square" lIns="0" tIns="0" rIns="0" bIns="0" rtlCol="0">
            <a:spAutoFit/>
          </a:bodyPr>
          <a:lstStyle/>
          <a:p>
            <a:pPr algn="ctr"/>
            <a:r>
              <a:rPr lang="en-US" sz="2800" dirty="0" smtClean="0"/>
              <a:t>No pairing required</a:t>
            </a:r>
          </a:p>
        </p:txBody>
      </p:sp>
      <p:sp>
        <p:nvSpPr>
          <p:cNvPr id="19" name="TextBox 18"/>
          <p:cNvSpPr txBox="1"/>
          <p:nvPr/>
        </p:nvSpPr>
        <p:spPr>
          <a:xfrm>
            <a:off x="5434567" y="3957266"/>
            <a:ext cx="1827535" cy="861774"/>
          </a:xfrm>
          <a:prstGeom prst="rect">
            <a:avLst/>
          </a:prstGeom>
          <a:noFill/>
        </p:spPr>
        <p:txBody>
          <a:bodyPr wrap="square" lIns="0" tIns="0" rIns="0" bIns="0" rtlCol="0">
            <a:spAutoFit/>
          </a:bodyPr>
          <a:lstStyle/>
          <a:p>
            <a:pPr algn="ctr"/>
            <a:r>
              <a:rPr lang="en-US" sz="2800" dirty="0" smtClean="0"/>
              <a:t>Pairing required</a:t>
            </a:r>
          </a:p>
        </p:txBody>
      </p:sp>
      <p:sp>
        <p:nvSpPr>
          <p:cNvPr id="4" name="Rectangle 3"/>
          <p:cNvSpPr/>
          <p:nvPr/>
        </p:nvSpPr>
        <p:spPr>
          <a:xfrm>
            <a:off x="377448" y="862826"/>
            <a:ext cx="8248391" cy="830997"/>
          </a:xfrm>
          <a:prstGeom prst="rect">
            <a:avLst/>
          </a:prstGeom>
        </p:spPr>
        <p:txBody>
          <a:bodyPr wrap="square">
            <a:spAutoFit/>
          </a:bodyPr>
          <a:lstStyle/>
          <a:p>
            <a:r>
              <a:rPr lang="en-GB" sz="2400" dirty="0">
                <a:solidFill>
                  <a:schemeClr val="tx1">
                    <a:lumMod val="50000"/>
                  </a:schemeClr>
                </a:solidFill>
              </a:rPr>
              <a:t>There are two Bluetooth communication scenarios supported by Windows Phone</a:t>
            </a:r>
          </a:p>
        </p:txBody>
      </p:sp>
    </p:spTree>
    <p:extLst>
      <p:ext uri="{BB962C8B-B14F-4D97-AF65-F5344CB8AC3E}">
        <p14:creationId xmlns:p14="http://schemas.microsoft.com/office/powerpoint/2010/main" val="291195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2" presetClass="entr" presetSubtype="2" decel="1000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1+#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smtClean="0"/>
              <a:t>The Bluetooth discovery and connection methods provide the raw ability to transfer data between the devices using the </a:t>
            </a:r>
            <a:r>
              <a:rPr lang="en-GB" smtClean="0"/>
              <a:t>StreamSocket</a:t>
            </a:r>
            <a:endParaRPr lang="en-GB" dirty="0" smtClean="0"/>
          </a:p>
          <a:p>
            <a:r>
              <a:rPr lang="en-GB" dirty="0" smtClean="0"/>
              <a:t>The application will have to implement the communications protocol that is required for a particular device</a:t>
            </a:r>
            <a:endParaRPr lang="en-GB" dirty="0"/>
          </a:p>
        </p:txBody>
      </p:sp>
      <p:sp>
        <p:nvSpPr>
          <p:cNvPr id="3" name="Title 2"/>
          <p:cNvSpPr>
            <a:spLocks noGrp="1"/>
          </p:cNvSpPr>
          <p:nvPr>
            <p:ph type="title"/>
          </p:nvPr>
        </p:nvSpPr>
        <p:spPr>
          <a:xfrm>
            <a:off x="457200" y="401955"/>
            <a:ext cx="8229600" cy="387798"/>
          </a:xfrm>
        </p:spPr>
        <p:txBody>
          <a:bodyPr/>
          <a:lstStyle/>
          <a:p>
            <a:r>
              <a:rPr lang="en-GB" dirty="0" smtClean="0"/>
              <a:t>Interacting with Remote Devices via Bluetooth</a:t>
            </a:r>
            <a:endParaRPr lang="en-GB" dirty="0"/>
          </a:p>
        </p:txBody>
      </p:sp>
      <p:sp>
        <p:nvSpPr>
          <p:cNvPr id="4" name="Text Placeholder 3"/>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163620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581698"/>
          </a:xfrm>
        </p:spPr>
        <p:txBody>
          <a:bodyPr/>
          <a:lstStyle/>
          <a:p>
            <a:r>
              <a:rPr lang="en-US" sz="3600" dirty="0" smtClean="0">
                <a:latin typeface="Segoe UI Light" panose="020B0502040204020203" pitchFamily="34" charset="0"/>
                <a:cs typeface="Segoe UI Light" panose="020B0502040204020203" pitchFamily="34" charset="0"/>
              </a:rPr>
              <a:t>Windows Phone 8 Sensors</a:t>
            </a:r>
            <a:endParaRPr lang="en-US" sz="3600" dirty="0">
              <a:latin typeface="Segoe UI Light" panose="020B0502040204020203" pitchFamily="34" charset="0"/>
              <a:cs typeface="Segoe UI Light" panose="020B0502040204020203" pitchFamily="34" charset="0"/>
            </a:endParaRPr>
          </a:p>
        </p:txBody>
      </p:sp>
      <p:sp>
        <p:nvSpPr>
          <p:cNvPr id="2" name="TextBox 1"/>
          <p:cNvSpPr txBox="1"/>
          <p:nvPr/>
        </p:nvSpPr>
        <p:spPr>
          <a:xfrm>
            <a:off x="457200" y="1219200"/>
            <a:ext cx="7604760" cy="375487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2800" dirty="0"/>
              <a:t>Motion APIs</a:t>
            </a:r>
          </a:p>
          <a:p>
            <a:pPr marL="742950" lvl="1" indent="-285750">
              <a:buFont typeface="Arial" panose="020B0604020202020204" pitchFamily="34" charset="0"/>
              <a:buChar char="•"/>
            </a:pPr>
            <a:r>
              <a:rPr lang="en-US" sz="2800" dirty="0" smtClean="0"/>
              <a:t>Accelerometer</a:t>
            </a:r>
          </a:p>
          <a:p>
            <a:pPr marL="742950" lvl="1" indent="-285750">
              <a:buFont typeface="Arial" panose="020B0604020202020204" pitchFamily="34" charset="0"/>
              <a:buChar char="•"/>
            </a:pPr>
            <a:r>
              <a:rPr lang="en-US" sz="2800" dirty="0" smtClean="0"/>
              <a:t>Compass</a:t>
            </a:r>
          </a:p>
          <a:p>
            <a:pPr marL="742950" lvl="1" indent="-285750">
              <a:buFont typeface="Arial" panose="020B0604020202020204" pitchFamily="34" charset="0"/>
              <a:buChar char="•"/>
            </a:pPr>
            <a:r>
              <a:rPr lang="en-US" sz="2800" dirty="0" smtClean="0"/>
              <a:t>Gyroscope (Enhanced Motion)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Voice over IP (VoIP)</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3200" dirty="0" smtClean="0"/>
          </a:p>
          <a:p>
            <a:endParaRPr lang="en-US" sz="1600" dirty="0" err="1" smtClean="0"/>
          </a:p>
        </p:txBody>
      </p:sp>
    </p:spTree>
    <p:extLst>
      <p:ext uri="{BB962C8B-B14F-4D97-AF65-F5344CB8AC3E}">
        <p14:creationId xmlns:p14="http://schemas.microsoft.com/office/powerpoint/2010/main" val="4876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581698"/>
          </a:xfrm>
        </p:spPr>
        <p:txBody>
          <a:bodyPr/>
          <a:lstStyle/>
          <a:p>
            <a:r>
              <a:rPr lang="en-US" sz="3600" dirty="0" smtClean="0">
                <a:latin typeface="Segoe UI Light" panose="020B0502040204020203" pitchFamily="34" charset="0"/>
                <a:cs typeface="Segoe UI Light" panose="020B0502040204020203" pitchFamily="34" charset="0"/>
              </a:rPr>
              <a:t>Windows Phone 8 Sensors</a:t>
            </a:r>
            <a:endParaRPr lang="en-US" sz="3600" dirty="0">
              <a:latin typeface="Segoe UI Light" panose="020B0502040204020203" pitchFamily="34" charset="0"/>
              <a:cs typeface="Segoe UI Light" panose="020B0502040204020203"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60171"/>
            <a:ext cx="2170644" cy="2170644"/>
          </a:xfrm>
          <a:prstGeom prst="rect">
            <a:avLst/>
          </a:prstGeom>
        </p:spPr>
      </p:pic>
    </p:spTree>
    <p:extLst>
      <p:ext uri="{BB962C8B-B14F-4D97-AF65-F5344CB8AC3E}">
        <p14:creationId xmlns:p14="http://schemas.microsoft.com/office/powerpoint/2010/main" val="270975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581698"/>
          </a:xfrm>
        </p:spPr>
        <p:txBody>
          <a:bodyPr/>
          <a:lstStyle/>
          <a:p>
            <a:r>
              <a:rPr lang="en-US" sz="3600" dirty="0" smtClean="0">
                <a:latin typeface="Segoe UI Light" panose="020B0502040204020203" pitchFamily="34" charset="0"/>
                <a:cs typeface="Segoe UI Light" panose="020B0502040204020203" pitchFamily="34" charset="0"/>
              </a:rPr>
              <a:t>Windows Phone 8 Sensors</a:t>
            </a:r>
            <a:endParaRPr lang="en-US" sz="3600" dirty="0">
              <a:latin typeface="Segoe UI Light" panose="020B0502040204020203" pitchFamily="34" charset="0"/>
              <a:cs typeface="Segoe UI Light" panose="020B0502040204020203"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60171"/>
            <a:ext cx="2170644" cy="21706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792" y="1151643"/>
            <a:ext cx="1765207" cy="3187700"/>
          </a:xfrm>
          <a:prstGeom prst="rect">
            <a:avLst/>
          </a:prstGeom>
        </p:spPr>
      </p:pic>
      <p:sp>
        <p:nvSpPr>
          <p:cNvPr id="8" name="TextBox 7"/>
          <p:cNvSpPr txBox="1"/>
          <p:nvPr/>
        </p:nvSpPr>
        <p:spPr>
          <a:xfrm>
            <a:off x="2841811" y="1643942"/>
            <a:ext cx="5457825" cy="1107996"/>
          </a:xfrm>
          <a:prstGeom prst="rect">
            <a:avLst/>
          </a:prstGeom>
          <a:noFill/>
        </p:spPr>
        <p:txBody>
          <a:bodyPr wrap="square" lIns="0" tIns="0" rIns="0" bIns="0" rtlCol="0">
            <a:spAutoFit/>
          </a:bodyPr>
          <a:lstStyle/>
          <a:p>
            <a:r>
              <a:rPr lang="en-US" sz="2400" dirty="0" smtClean="0"/>
              <a:t>15 supported languages</a:t>
            </a:r>
          </a:p>
          <a:p>
            <a:endParaRPr lang="en-US" sz="2400" dirty="0"/>
          </a:p>
          <a:p>
            <a:r>
              <a:rPr lang="en-US" sz="2400" dirty="0" smtClean="0"/>
              <a:t>Multiples voices per language</a:t>
            </a:r>
          </a:p>
        </p:txBody>
      </p:sp>
    </p:spTree>
    <p:extLst>
      <p:ext uri="{BB962C8B-B14F-4D97-AF65-F5344CB8AC3E}">
        <p14:creationId xmlns:p14="http://schemas.microsoft.com/office/powerpoint/2010/main" val="104866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581698"/>
          </a:xfrm>
        </p:spPr>
        <p:txBody>
          <a:bodyPr/>
          <a:lstStyle/>
          <a:p>
            <a:r>
              <a:rPr lang="en-US" sz="3600" dirty="0" smtClean="0">
                <a:latin typeface="Segoe UI Light" panose="020B0502040204020203" pitchFamily="34" charset="0"/>
                <a:cs typeface="Segoe UI Light" panose="020B0502040204020203" pitchFamily="34" charset="0"/>
              </a:rPr>
              <a:t>Windows Phone 8 Sensors</a:t>
            </a:r>
            <a:endParaRPr lang="en-US" sz="3600" dirty="0">
              <a:latin typeface="Segoe UI Light" panose="020B0502040204020203" pitchFamily="34" charset="0"/>
              <a:cs typeface="Segoe UI Light" panose="020B0502040204020203"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60171"/>
            <a:ext cx="2170644" cy="2170644"/>
          </a:xfrm>
          <a:prstGeom prst="rect">
            <a:avLst/>
          </a:prstGeom>
        </p:spPr>
      </p:pic>
      <p:sp>
        <p:nvSpPr>
          <p:cNvPr id="2" name="TextBox 1"/>
          <p:cNvSpPr txBox="1"/>
          <p:nvPr/>
        </p:nvSpPr>
        <p:spPr>
          <a:xfrm>
            <a:off x="3457575" y="1660171"/>
            <a:ext cx="5457825" cy="2154436"/>
          </a:xfrm>
          <a:prstGeom prst="rect">
            <a:avLst/>
          </a:prstGeom>
          <a:noFill/>
        </p:spPr>
        <p:txBody>
          <a:bodyPr wrap="square" lIns="0" tIns="0" rIns="0" bIns="0" rtlCol="0">
            <a:spAutoFit/>
          </a:bodyPr>
          <a:lstStyle/>
          <a:p>
            <a:r>
              <a:rPr lang="en-US" sz="2800" dirty="0" smtClean="0"/>
              <a:t>Speech Synthesis (Text to Speech)</a:t>
            </a:r>
          </a:p>
          <a:p>
            <a:endParaRPr lang="en-US" sz="2800" dirty="0"/>
          </a:p>
          <a:p>
            <a:r>
              <a:rPr lang="en-US" sz="2800" dirty="0" smtClean="0"/>
              <a:t>Voice Commands</a:t>
            </a:r>
          </a:p>
          <a:p>
            <a:endParaRPr lang="en-US" sz="2800" dirty="0"/>
          </a:p>
          <a:p>
            <a:r>
              <a:rPr lang="en-US" sz="2800" dirty="0" smtClean="0"/>
              <a:t>Speech to text</a:t>
            </a:r>
          </a:p>
        </p:txBody>
      </p:sp>
    </p:spTree>
    <p:extLst>
      <p:ext uri="{BB962C8B-B14F-4D97-AF65-F5344CB8AC3E}">
        <p14:creationId xmlns:p14="http://schemas.microsoft.com/office/powerpoint/2010/main" val="27817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Speech Synthesis</a:t>
            </a:r>
            <a:endParaRPr lang="en-GB" dirty="0"/>
          </a:p>
        </p:txBody>
      </p:sp>
      <p:sp>
        <p:nvSpPr>
          <p:cNvPr id="4" name="Slide Number Placeholder 3"/>
          <p:cNvSpPr>
            <a:spLocks noGrp="1"/>
          </p:cNvSpPr>
          <p:nvPr>
            <p:ph type="sldNum" sz="quarter" idx="4294967295"/>
          </p:nvPr>
        </p:nvSpPr>
        <p:spPr>
          <a:xfrm>
            <a:off x="7250906" y="4823025"/>
            <a:ext cx="1893094" cy="181570"/>
          </a:xfrm>
        </p:spPr>
        <p:txBody>
          <a:bodyPr/>
          <a:lstStyle/>
          <a:p>
            <a:fld id="{A058FB3F-E98E-4320-9AC6-4B74201C9C02}" type="slidenum">
              <a:rPr lang="en-GB" smtClean="0"/>
              <a:pPr/>
              <a:t>33</a:t>
            </a:fld>
            <a:endParaRPr lang="en-GB" dirty="0"/>
          </a:p>
        </p:txBody>
      </p:sp>
    </p:spTree>
    <p:extLst>
      <p:ext uri="{BB962C8B-B14F-4D97-AF65-F5344CB8AC3E}">
        <p14:creationId xmlns:p14="http://schemas.microsoft.com/office/powerpoint/2010/main" val="310423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Simple Speech</a:t>
            </a:r>
            <a:endParaRPr lang="en-GB" dirty="0"/>
          </a:p>
        </p:txBody>
      </p:sp>
      <p:sp>
        <p:nvSpPr>
          <p:cNvPr id="3" name="Content Placeholder 2"/>
          <p:cNvSpPr>
            <a:spLocks noGrp="1"/>
          </p:cNvSpPr>
          <p:nvPr>
            <p:ph idx="1"/>
          </p:nvPr>
        </p:nvSpPr>
        <p:spPr>
          <a:xfrm>
            <a:off x="465152" y="2775005"/>
            <a:ext cx="8229600" cy="2043609"/>
          </a:xfrm>
        </p:spPr>
        <p:txBody>
          <a:bodyPr/>
          <a:lstStyle/>
          <a:p>
            <a:r>
              <a:rPr lang="en-GB" dirty="0" smtClean="0"/>
              <a:t>The </a:t>
            </a:r>
            <a:r>
              <a:rPr lang="en-GB" b="1" dirty="0" err="1" smtClean="0"/>
              <a:t>SpeechSynthesizer</a:t>
            </a:r>
            <a:r>
              <a:rPr lang="en-GB" dirty="0" smtClean="0"/>
              <a:t> class provides a simple way to produce speech</a:t>
            </a:r>
          </a:p>
          <a:p>
            <a:r>
              <a:rPr lang="en-GB" dirty="0" smtClean="0"/>
              <a:t>The  </a:t>
            </a:r>
            <a:r>
              <a:rPr lang="en-GB" b="1" dirty="0" err="1" smtClean="0"/>
              <a:t>SpeakTextAsync</a:t>
            </a:r>
            <a:r>
              <a:rPr lang="en-GB" dirty="0" smtClean="0"/>
              <a:t> method speaks the content of the string using the default voice</a:t>
            </a:r>
          </a:p>
        </p:txBody>
      </p:sp>
      <p:sp>
        <p:nvSpPr>
          <p:cNvPr id="7" name="Rectangle 4"/>
          <p:cNvSpPr>
            <a:spLocks noChangeArrowheads="1"/>
          </p:cNvSpPr>
          <p:nvPr/>
        </p:nvSpPr>
        <p:spPr bwMode="invGray">
          <a:xfrm>
            <a:off x="494255" y="886069"/>
            <a:ext cx="8105775" cy="1570884"/>
          </a:xfrm>
          <a:prstGeom prst="rect">
            <a:avLst/>
          </a:prstGeom>
          <a:solidFill>
            <a:schemeClr val="bg1">
              <a:alpha val="79999"/>
            </a:schemeClr>
          </a:solidFill>
          <a:ln w="12700" algn="ctr">
            <a:solidFill>
              <a:schemeClr val="accent5"/>
            </a:solidFill>
            <a:miter lim="800000"/>
            <a:headEnd/>
            <a:tailEnd/>
          </a:ln>
        </p:spPr>
        <p:txBody>
          <a:bodyPr wrap="none" lIns="182871" tIns="182871" rIns="182871" bIns="45718"/>
          <a:lstStyle/>
          <a:p>
            <a:r>
              <a:rPr lang="en-GB" sz="1400" dirty="0" err="1">
                <a:solidFill>
                  <a:srgbClr val="0000FF"/>
                </a:solidFill>
                <a:highlight>
                  <a:srgbClr val="FFFFFF"/>
                </a:highlight>
                <a:latin typeface="Consolas"/>
              </a:rPr>
              <a:t>async</a:t>
            </a:r>
            <a:r>
              <a:rPr lang="en-GB" sz="1400" dirty="0">
                <a:solidFill>
                  <a:srgbClr val="000000"/>
                </a:solidFill>
                <a:highlight>
                  <a:srgbClr val="FFFFFF"/>
                </a:highlight>
                <a:latin typeface="Consolas"/>
              </a:rPr>
              <a:t> </a:t>
            </a:r>
            <a:r>
              <a:rPr lang="en-GB" sz="1400" dirty="0">
                <a:solidFill>
                  <a:srgbClr val="0000FF"/>
                </a:solidFill>
                <a:highlight>
                  <a:srgbClr val="FFFFFF"/>
                </a:highlight>
                <a:latin typeface="Consolas"/>
              </a:rPr>
              <a:t>void</a:t>
            </a:r>
            <a:r>
              <a:rPr lang="en-GB" sz="1400" dirty="0">
                <a:solidFill>
                  <a:srgbClr val="000000"/>
                </a:solidFill>
                <a:highlight>
                  <a:srgbClr val="FFFFFF"/>
                </a:highlight>
                <a:latin typeface="Consolas"/>
              </a:rPr>
              <a:t> </a:t>
            </a:r>
            <a:r>
              <a:rPr lang="en-GB" sz="1400" dirty="0" err="1">
                <a:solidFill>
                  <a:srgbClr val="000000"/>
                </a:solidFill>
                <a:highlight>
                  <a:srgbClr val="FFFFFF"/>
                </a:highlight>
                <a:latin typeface="Consolas"/>
              </a:rPr>
              <a:t>CheeseLiker</a:t>
            </a:r>
            <a:r>
              <a:rPr lang="en-GB" sz="1400" dirty="0">
                <a:solidFill>
                  <a:srgbClr val="000000"/>
                </a:solidFill>
                <a:highlight>
                  <a:srgbClr val="FFFFFF"/>
                </a:highlight>
                <a:latin typeface="Consolas"/>
              </a:rPr>
              <a:t>()</a:t>
            </a:r>
          </a:p>
          <a:p>
            <a:r>
              <a:rPr lang="en-GB" sz="1400" dirty="0">
                <a:solidFill>
                  <a:srgbClr val="000000"/>
                </a:solidFill>
                <a:highlight>
                  <a:srgbClr val="FFFFFF"/>
                </a:highlight>
                <a:latin typeface="Consolas"/>
              </a:rPr>
              <a:t>{</a:t>
            </a:r>
          </a:p>
          <a:p>
            <a:r>
              <a:rPr lang="en-GB" sz="1400" dirty="0">
                <a:solidFill>
                  <a:srgbClr val="000000"/>
                </a:solidFill>
                <a:highlight>
                  <a:srgbClr val="FFFFFF"/>
                </a:highlight>
                <a:latin typeface="Consolas"/>
              </a:rPr>
              <a:t>    </a:t>
            </a:r>
            <a:r>
              <a:rPr lang="en-GB" sz="1400" dirty="0" err="1">
                <a:solidFill>
                  <a:srgbClr val="2B91AF"/>
                </a:solidFill>
                <a:highlight>
                  <a:srgbClr val="FFFFFF"/>
                </a:highlight>
                <a:latin typeface="Consolas"/>
              </a:rPr>
              <a:t>SpeechSynthesizer</a:t>
            </a:r>
            <a:r>
              <a:rPr lang="en-GB" sz="1400" dirty="0">
                <a:solidFill>
                  <a:srgbClr val="000000"/>
                </a:solidFill>
                <a:highlight>
                  <a:srgbClr val="FFFFFF"/>
                </a:highlight>
                <a:latin typeface="Consolas"/>
              </a:rPr>
              <a:t> synth = </a:t>
            </a:r>
            <a:r>
              <a:rPr lang="en-GB" sz="1400" dirty="0">
                <a:solidFill>
                  <a:srgbClr val="0000FF"/>
                </a:solidFill>
                <a:highlight>
                  <a:srgbClr val="FFFFFF"/>
                </a:highlight>
                <a:latin typeface="Consolas"/>
              </a:rPr>
              <a:t>new</a:t>
            </a:r>
            <a:r>
              <a:rPr lang="en-GB" sz="1400" dirty="0">
                <a:solidFill>
                  <a:srgbClr val="000000"/>
                </a:solidFill>
                <a:highlight>
                  <a:srgbClr val="FFFFFF"/>
                </a:highlight>
                <a:latin typeface="Consolas"/>
              </a:rPr>
              <a:t> </a:t>
            </a:r>
            <a:r>
              <a:rPr lang="en-GB" sz="1400" dirty="0" err="1">
                <a:solidFill>
                  <a:srgbClr val="2B91AF"/>
                </a:solidFill>
                <a:highlight>
                  <a:srgbClr val="FFFFFF"/>
                </a:highlight>
                <a:latin typeface="Consolas"/>
              </a:rPr>
              <a:t>SpeechSynthesizer</a:t>
            </a:r>
            <a:r>
              <a:rPr lang="en-GB" sz="1400" dirty="0">
                <a:solidFill>
                  <a:srgbClr val="000000"/>
                </a:solidFill>
                <a:highlight>
                  <a:srgbClr val="FFFFFF"/>
                </a:highlight>
                <a:latin typeface="Consolas"/>
              </a:rPr>
              <a:t>();</a:t>
            </a:r>
          </a:p>
          <a:p>
            <a:endParaRPr lang="en-GB" sz="1400" dirty="0">
              <a:solidFill>
                <a:srgbClr val="000000"/>
              </a:solidFill>
              <a:highlight>
                <a:srgbClr val="FFFFFF"/>
              </a:highlight>
              <a:latin typeface="Consolas"/>
            </a:endParaRPr>
          </a:p>
          <a:p>
            <a:r>
              <a:rPr lang="en-GB" sz="1400" dirty="0">
                <a:solidFill>
                  <a:srgbClr val="000000"/>
                </a:solidFill>
                <a:highlight>
                  <a:srgbClr val="FFFFFF"/>
                </a:highlight>
                <a:latin typeface="Consolas"/>
              </a:rPr>
              <a:t>    </a:t>
            </a:r>
            <a:r>
              <a:rPr lang="en-GB" sz="1400" dirty="0">
                <a:solidFill>
                  <a:srgbClr val="0000FF"/>
                </a:solidFill>
                <a:highlight>
                  <a:srgbClr val="FFFFFF"/>
                </a:highlight>
                <a:latin typeface="Consolas"/>
              </a:rPr>
              <a:t>await</a:t>
            </a:r>
            <a:r>
              <a:rPr lang="en-GB" sz="1400" dirty="0">
                <a:solidFill>
                  <a:srgbClr val="000000"/>
                </a:solidFill>
                <a:highlight>
                  <a:srgbClr val="FFFFFF"/>
                </a:highlight>
                <a:latin typeface="Consolas"/>
              </a:rPr>
              <a:t> </a:t>
            </a:r>
            <a:r>
              <a:rPr lang="en-GB" sz="1400" dirty="0" err="1">
                <a:solidFill>
                  <a:srgbClr val="000000"/>
                </a:solidFill>
                <a:highlight>
                  <a:srgbClr val="FFFFFF"/>
                </a:highlight>
                <a:latin typeface="Consolas"/>
              </a:rPr>
              <a:t>synth.SpeakTextAsync</a:t>
            </a:r>
            <a:r>
              <a:rPr lang="en-GB" sz="1400" dirty="0" smtClean="0">
                <a:solidFill>
                  <a:srgbClr val="000000"/>
                </a:solidFill>
                <a:highlight>
                  <a:srgbClr val="FFFFFF"/>
                </a:highlight>
                <a:latin typeface="Consolas"/>
              </a:rPr>
              <a:t>(</a:t>
            </a:r>
            <a:r>
              <a:rPr lang="en-GB" sz="1400" dirty="0" smtClean="0">
                <a:solidFill>
                  <a:srgbClr val="A31515"/>
                </a:solidFill>
                <a:highlight>
                  <a:srgbClr val="FFFFFF"/>
                </a:highlight>
                <a:latin typeface="Consolas"/>
              </a:rPr>
              <a:t>"I like cheese."</a:t>
            </a:r>
            <a:r>
              <a:rPr lang="en-GB" sz="1400" dirty="0" smtClean="0">
                <a:solidFill>
                  <a:srgbClr val="000000"/>
                </a:solidFill>
                <a:highlight>
                  <a:srgbClr val="FFFFFF"/>
                </a:highlight>
                <a:latin typeface="Consolas"/>
              </a:rPr>
              <a:t>);</a:t>
            </a:r>
            <a:endParaRPr lang="en-GB" sz="1400" dirty="0">
              <a:solidFill>
                <a:srgbClr val="000000"/>
              </a:solidFill>
              <a:highlight>
                <a:srgbClr val="FFFFFF"/>
              </a:highlight>
              <a:latin typeface="Consolas"/>
            </a:endParaRPr>
          </a:p>
          <a:p>
            <a:r>
              <a:rPr lang="en-GB" sz="1400" dirty="0">
                <a:solidFill>
                  <a:srgbClr val="000000"/>
                </a:solidFill>
                <a:highlight>
                  <a:srgbClr val="FFFFFF"/>
                </a:highlight>
                <a:latin typeface="Consolas"/>
              </a:rPr>
              <a:t>}</a:t>
            </a:r>
          </a:p>
          <a:p>
            <a:endParaRPr lang="en-GB" sz="1400" dirty="0">
              <a:solidFill>
                <a:srgbClr val="000000"/>
              </a:solidFill>
              <a:highlight>
                <a:srgbClr val="FFFFFF"/>
              </a:highlight>
              <a:latin typeface="Consolas"/>
            </a:endParaRPr>
          </a:p>
        </p:txBody>
      </p:sp>
    </p:spTree>
    <p:extLst>
      <p:ext uri="{BB962C8B-B14F-4D97-AF65-F5344CB8AC3E}">
        <p14:creationId xmlns:p14="http://schemas.microsoft.com/office/powerpoint/2010/main" val="545961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87798"/>
          </a:xfrm>
        </p:spPr>
        <p:txBody>
          <a:bodyPr/>
          <a:lstStyle/>
          <a:p>
            <a:r>
              <a:rPr lang="en-GB" dirty="0" smtClean="0"/>
              <a:t>Speech Synthesis And Language Support</a:t>
            </a:r>
            <a:endParaRPr lang="en-GB" dirty="0"/>
          </a:p>
        </p:txBody>
      </p:sp>
      <p:sp>
        <p:nvSpPr>
          <p:cNvPr id="9" name="Content Placeholder 2"/>
          <p:cNvSpPr>
            <a:spLocks noGrp="1"/>
          </p:cNvSpPr>
          <p:nvPr>
            <p:ph idx="1"/>
          </p:nvPr>
        </p:nvSpPr>
        <p:spPr>
          <a:xfrm>
            <a:off x="457200" y="1135381"/>
            <a:ext cx="5068957" cy="480060"/>
          </a:xfrm>
        </p:spPr>
        <p:txBody>
          <a:bodyPr/>
          <a:lstStyle/>
          <a:p>
            <a:r>
              <a:rPr lang="en-GB" dirty="0" smtClean="0"/>
              <a:t>Set </a:t>
            </a:r>
            <a:r>
              <a:rPr lang="en-GB" dirty="0" err="1" smtClean="0"/>
              <a:t>SpeechSynthesizer</a:t>
            </a:r>
            <a:r>
              <a:rPr lang="en-GB" dirty="0" smtClean="0"/>
              <a:t> to different language</a:t>
            </a:r>
          </a:p>
        </p:txBody>
      </p:sp>
      <p:sp>
        <p:nvSpPr>
          <p:cNvPr id="11" name="Rectangle 10"/>
          <p:cNvSpPr/>
          <p:nvPr/>
        </p:nvSpPr>
        <p:spPr>
          <a:xfrm>
            <a:off x="457200" y="1615441"/>
            <a:ext cx="7589520" cy="2308324"/>
          </a:xfrm>
          <a:prstGeom prst="rect">
            <a:avLst/>
          </a:prstGeom>
        </p:spPr>
        <p:txBody>
          <a:bodyPr wrap="square">
            <a:spAutoFit/>
          </a:bodyPr>
          <a:lstStyle/>
          <a:p>
            <a:r>
              <a:rPr lang="en-US" dirty="0" err="1">
                <a:solidFill>
                  <a:srgbClr val="0000FF"/>
                </a:solidFill>
                <a:highlight>
                  <a:srgbClr val="FFFFFF"/>
                </a:highlight>
                <a:latin typeface="Consolas" panose="020B0609020204030204" pitchFamily="49" charset="0"/>
              </a:rPr>
              <a:t>foreach</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VoiceInformation</a:t>
            </a:r>
            <a:r>
              <a:rPr lang="en-US" dirty="0">
                <a:solidFill>
                  <a:srgbClr val="000000"/>
                </a:solidFill>
                <a:highlight>
                  <a:srgbClr val="FFFFFF"/>
                </a:highlight>
                <a:latin typeface="Consolas" panose="020B0609020204030204" pitchFamily="49" charset="0"/>
              </a:rPr>
              <a:t> vi </a:t>
            </a:r>
            <a:r>
              <a:rPr lang="en-US" dirty="0">
                <a:solidFill>
                  <a:srgbClr val="0000FF"/>
                </a:solidFill>
                <a:highlight>
                  <a:srgbClr val="FFFFFF"/>
                </a:highlight>
                <a:latin typeface="Consolas" panose="020B0609020204030204" pitchFamily="49" charset="0"/>
              </a:rPr>
              <a:t>in</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InstalledVoices</a:t>
            </a:r>
            <a:r>
              <a:rPr lang="en-US" dirty="0" err="1">
                <a:solidFill>
                  <a:srgbClr val="000000"/>
                </a:solidFill>
                <a:highlight>
                  <a:srgbClr val="FFFFFF"/>
                </a:highlight>
                <a:latin typeface="Consolas" panose="020B0609020204030204" pitchFamily="49" charset="0"/>
              </a:rPr>
              <a:t>.All</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vi.Language</a:t>
            </a:r>
            <a:r>
              <a:rPr lang="en-US" dirty="0">
                <a:solidFill>
                  <a:srgbClr val="000000"/>
                </a:solidFill>
                <a:highlight>
                  <a:srgbClr val="FFFFFF"/>
                </a:highlight>
                <a:latin typeface="Consolas" panose="020B0609020204030204" pitchFamily="49" charset="0"/>
              </a:rPr>
              <a:t> == </a:t>
            </a:r>
            <a:r>
              <a:rPr lang="en-US" dirty="0">
                <a:solidFill>
                  <a:srgbClr val="A31515"/>
                </a:solidFill>
                <a:highlight>
                  <a:srgbClr val="FFFFFF"/>
                </a:highlight>
                <a:latin typeface="Consolas" panose="020B0609020204030204" pitchFamily="49" charset="0"/>
              </a:rPr>
              <a:t>"de-DE"</a:t>
            </a:r>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_</a:t>
            </a:r>
            <a:r>
              <a:rPr lang="en-US" dirty="0" err="1" smtClean="0">
                <a:solidFill>
                  <a:srgbClr val="000000"/>
                </a:solidFill>
                <a:highlight>
                  <a:srgbClr val="FFFFFF"/>
                </a:highlight>
                <a:latin typeface="Consolas" panose="020B0609020204030204" pitchFamily="49" charset="0"/>
              </a:rPr>
              <a:t>speechSynth</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SpeechSynthesizer</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_</a:t>
            </a:r>
            <a:r>
              <a:rPr lang="en-US" dirty="0" err="1" smtClean="0">
                <a:solidFill>
                  <a:srgbClr val="000000"/>
                </a:solidFill>
                <a:highlight>
                  <a:srgbClr val="FFFFFF"/>
                </a:highlight>
                <a:latin typeface="Consolas" panose="020B0609020204030204" pitchFamily="49" charset="0"/>
              </a:rPr>
              <a:t>speechSynth.SetVoice</a:t>
            </a:r>
            <a:r>
              <a:rPr lang="en-US" dirty="0" smtClean="0">
                <a:solidFill>
                  <a:srgbClr val="000000"/>
                </a:solidFill>
                <a:highlight>
                  <a:srgbClr val="FFFFFF"/>
                </a:highlight>
                <a:latin typeface="Consolas" panose="020B0609020204030204" pitchFamily="49" charset="0"/>
              </a:rPr>
              <a:t>(vi</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a:t>
            </a:r>
            <a:endParaRPr lang="en-US" dirty="0"/>
          </a:p>
        </p:txBody>
      </p:sp>
    </p:spTree>
    <p:extLst>
      <p:ext uri="{BB962C8B-B14F-4D97-AF65-F5344CB8AC3E}">
        <p14:creationId xmlns:p14="http://schemas.microsoft.com/office/powerpoint/2010/main" val="962422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Voice Commands</a:t>
            </a:r>
            <a:endParaRPr lang="en-GB" dirty="0"/>
          </a:p>
        </p:txBody>
      </p:sp>
      <p:sp>
        <p:nvSpPr>
          <p:cNvPr id="4" name="Slide Number Placeholder 3"/>
          <p:cNvSpPr>
            <a:spLocks noGrp="1"/>
          </p:cNvSpPr>
          <p:nvPr>
            <p:ph type="sldNum" sz="quarter" idx="4294967295"/>
          </p:nvPr>
        </p:nvSpPr>
        <p:spPr>
          <a:xfrm>
            <a:off x="7250906" y="4823025"/>
            <a:ext cx="1893094" cy="181570"/>
          </a:xfrm>
        </p:spPr>
        <p:txBody>
          <a:bodyPr/>
          <a:lstStyle/>
          <a:p>
            <a:fld id="{A058FB3F-E98E-4320-9AC6-4B74201C9C02}" type="slidenum">
              <a:rPr lang="en-GB" smtClean="0"/>
              <a:pPr/>
              <a:t>36</a:t>
            </a:fld>
            <a:endParaRPr lang="en-GB" dirty="0"/>
          </a:p>
        </p:txBody>
      </p:sp>
    </p:spTree>
    <p:extLst>
      <p:ext uri="{BB962C8B-B14F-4D97-AF65-F5344CB8AC3E}">
        <p14:creationId xmlns:p14="http://schemas.microsoft.com/office/powerpoint/2010/main" val="184203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Application Launching using Voice command</a:t>
            </a:r>
            <a:endParaRPr lang="en-GB" dirty="0"/>
          </a:p>
        </p:txBody>
      </p:sp>
      <p:sp>
        <p:nvSpPr>
          <p:cNvPr id="3" name="Content Placeholder 2"/>
          <p:cNvSpPr>
            <a:spLocks noGrp="1"/>
          </p:cNvSpPr>
          <p:nvPr>
            <p:ph idx="1"/>
          </p:nvPr>
        </p:nvSpPr>
        <p:spPr>
          <a:xfrm>
            <a:off x="457200" y="1105232"/>
            <a:ext cx="8686800" cy="2677036"/>
          </a:xfrm>
        </p:spPr>
        <p:txBody>
          <a:bodyPr/>
          <a:lstStyle/>
          <a:p>
            <a:r>
              <a:rPr lang="en-GB" dirty="0" smtClean="0"/>
              <a:t>The Voice Command feature of Windows Phone 7 allowed users to start applications</a:t>
            </a:r>
          </a:p>
          <a:p>
            <a:r>
              <a:rPr lang="en-GB" dirty="0" smtClean="0"/>
              <a:t>In Windows Phone 8 the feature has been expanded to allow the user to request data from the application in the start command</a:t>
            </a:r>
          </a:p>
          <a:p>
            <a:r>
              <a:rPr lang="en-GB" dirty="0" smtClean="0"/>
              <a:t>The data will allow a particular application page to be selected when the program starts and can also pass request information to that page</a:t>
            </a:r>
          </a:p>
        </p:txBody>
      </p:sp>
    </p:spTree>
    <p:extLst>
      <p:ext uri="{BB962C8B-B14F-4D97-AF65-F5344CB8AC3E}">
        <p14:creationId xmlns:p14="http://schemas.microsoft.com/office/powerpoint/2010/main" val="2106080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Voice Command Query</a:t>
            </a:r>
            <a:endParaRPr lang="en-GB" dirty="0"/>
          </a:p>
        </p:txBody>
      </p:sp>
      <p:sp>
        <p:nvSpPr>
          <p:cNvPr id="3" name="Content Placeholder 2"/>
          <p:cNvSpPr>
            <a:spLocks noGrp="1"/>
          </p:cNvSpPr>
          <p:nvPr>
            <p:ph idx="1"/>
          </p:nvPr>
        </p:nvSpPr>
        <p:spPr>
          <a:xfrm>
            <a:off x="2926080" y="1135381"/>
            <a:ext cx="5760720" cy="636270"/>
          </a:xfrm>
        </p:spPr>
        <p:txBody>
          <a:bodyPr/>
          <a:lstStyle/>
          <a:p>
            <a:pPr marL="0" indent="0">
              <a:buNone/>
            </a:pPr>
            <a:r>
              <a:rPr lang="en-GB" sz="2800" dirty="0" smtClean="0"/>
              <a:t>“Fortune Teller, Will I find gold?”</a:t>
            </a:r>
          </a:p>
        </p:txBody>
      </p:sp>
      <p:pic>
        <p:nvPicPr>
          <p:cNvPr id="4" name="Picture 3"/>
          <p:cNvPicPr>
            <a:picLocks noChangeAspect="1"/>
          </p:cNvPicPr>
          <p:nvPr/>
        </p:nvPicPr>
        <p:blipFill>
          <a:blip r:embed="rId3"/>
          <a:stretch>
            <a:fillRect/>
          </a:stretch>
        </p:blipFill>
        <p:spPr>
          <a:xfrm>
            <a:off x="457200" y="1135380"/>
            <a:ext cx="1780894" cy="3224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25" y="5572125"/>
            <a:ext cx="1562100" cy="2962275"/>
          </a:xfrm>
          <a:prstGeom prst="rect">
            <a:avLst/>
          </a:prstGeom>
        </p:spPr>
      </p:pic>
      <p:sp>
        <p:nvSpPr>
          <p:cNvPr id="7" name="Content Placeholder 2"/>
          <p:cNvSpPr txBox="1">
            <a:spLocks/>
          </p:cNvSpPr>
          <p:nvPr/>
        </p:nvSpPr>
        <p:spPr>
          <a:xfrm>
            <a:off x="2926080" y="3235203"/>
            <a:ext cx="5760720" cy="1124902"/>
          </a:xfrm>
          <a:prstGeom prst="rect">
            <a:avLst/>
          </a:prstGeom>
        </p:spPr>
        <p:txBody>
          <a:bodyPr vert="horz" lIns="0" tIns="0" rIns="0" bIns="0" rtlCol="0">
            <a:noAutofit/>
          </a:bodyPr>
          <a:lstStyle>
            <a:lvl1pPr marL="114300" indent="-114300" algn="l" defTabSz="914400"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2889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4572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6318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8001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dirty="0" smtClean="0">
                <a:latin typeface="Consolas" panose="020B0609020204030204" pitchFamily="49" charset="0"/>
                <a:cs typeface="Consolas" panose="020B0609020204030204" pitchFamily="49" charset="0"/>
              </a:rPr>
              <a:t>/</a:t>
            </a:r>
            <a:r>
              <a:rPr lang="en-GB" sz="2000" dirty="0" err="1" smtClean="0">
                <a:latin typeface="Consolas" panose="020B0609020204030204" pitchFamily="49" charset="0"/>
                <a:cs typeface="Consolas" panose="020B0609020204030204" pitchFamily="49" charset="0"/>
              </a:rPr>
              <a:t>Money.xaml</a:t>
            </a:r>
            <a:r>
              <a:rPr lang="en-GB" sz="2000" dirty="0" smtClean="0">
                <a:latin typeface="Consolas" panose="020B0609020204030204" pitchFamily="49" charset="0"/>
                <a:cs typeface="Consolas" panose="020B0609020204030204" pitchFamily="49" charset="0"/>
              </a:rPr>
              <a:t>/?</a:t>
            </a:r>
            <a:r>
              <a:rPr lang="en-GB" sz="2000" dirty="0" err="1" smtClean="0">
                <a:latin typeface="Consolas" panose="020B0609020204030204" pitchFamily="49" charset="0"/>
                <a:cs typeface="Consolas" panose="020B0609020204030204" pitchFamily="49" charset="0"/>
              </a:rPr>
              <a:t>voiceCommandName</a:t>
            </a:r>
            <a:r>
              <a:rPr lang="en-GB" sz="2000" dirty="0" smtClean="0">
                <a:latin typeface="Consolas" panose="020B0609020204030204" pitchFamily="49" charset="0"/>
                <a:cs typeface="Consolas" panose="020B0609020204030204" pitchFamily="49" charset="0"/>
              </a:rPr>
              <a:t>=</a:t>
            </a:r>
            <a:r>
              <a:rPr lang="en-GB" sz="2000" dirty="0" err="1" smtClean="0">
                <a:latin typeface="Consolas" panose="020B0609020204030204" pitchFamily="49" charset="0"/>
                <a:cs typeface="Consolas" panose="020B0609020204030204" pitchFamily="49" charset="0"/>
              </a:rPr>
              <a:t>showMoney&amp;futureMoney</a:t>
            </a:r>
            <a:r>
              <a:rPr lang="en-GB" sz="2000" dirty="0" smtClean="0">
                <a:latin typeface="Consolas" panose="020B0609020204030204" pitchFamily="49" charset="0"/>
                <a:cs typeface="Consolas" panose="020B0609020204030204" pitchFamily="49" charset="0"/>
              </a:rPr>
              <a:t>=</a:t>
            </a:r>
            <a:r>
              <a:rPr lang="en-GB" sz="2000" dirty="0" err="1" smtClean="0">
                <a:latin typeface="Consolas" panose="020B0609020204030204" pitchFamily="49" charset="0"/>
                <a:cs typeface="Consolas" panose="020B0609020204030204" pitchFamily="49" charset="0"/>
              </a:rPr>
              <a:t>gold&amp;reco</a:t>
            </a:r>
            <a:r>
              <a:rPr lang="en-GB" sz="2000" dirty="0" smtClean="0">
                <a:latin typeface="Consolas" panose="020B0609020204030204" pitchFamily="49" charset="0"/>
                <a:cs typeface="Consolas" panose="020B0609020204030204" pitchFamily="49" charset="0"/>
              </a:rPr>
              <a:t>=Fortune%20Teller%Will%20I%20find%20gold"</a:t>
            </a:r>
            <a:endParaRPr lang="en-GB" sz="2000" dirty="0">
              <a:latin typeface="Consolas" panose="020B0609020204030204" pitchFamily="49" charset="0"/>
              <a:cs typeface="Consolas" panose="020B0609020204030204" pitchFamily="49" charset="0"/>
            </a:endParaRPr>
          </a:p>
        </p:txBody>
      </p:sp>
      <p:sp>
        <p:nvSpPr>
          <p:cNvPr id="8" name="Content Placeholder 2"/>
          <p:cNvSpPr txBox="1">
            <a:spLocks/>
          </p:cNvSpPr>
          <p:nvPr/>
        </p:nvSpPr>
        <p:spPr>
          <a:xfrm>
            <a:off x="2926080" y="1963114"/>
            <a:ext cx="5760720" cy="3406139"/>
          </a:xfrm>
          <a:prstGeom prst="rect">
            <a:avLst/>
          </a:prstGeom>
        </p:spPr>
        <p:txBody>
          <a:bodyPr vert="horz" lIns="0" tIns="0" rIns="0" bIns="0" rtlCol="0">
            <a:noAutofit/>
          </a:bodyPr>
          <a:lstStyle>
            <a:lvl1pPr marL="114300" indent="-114300" algn="l" defTabSz="914400"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2889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4572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6318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8001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dirty="0" smtClean="0"/>
              <a:t>Phone displays </a:t>
            </a:r>
          </a:p>
          <a:p>
            <a:pPr marL="0" indent="0">
              <a:buFont typeface="Arial" pitchFamily="34" charset="0"/>
              <a:buNone/>
            </a:pPr>
            <a:r>
              <a:rPr lang="en-GB" sz="2000" dirty="0" smtClean="0"/>
              <a:t>“</a:t>
            </a:r>
            <a:r>
              <a:rPr lang="en-GB" sz="2400" dirty="0" smtClean="0"/>
              <a:t>Showing gold</a:t>
            </a:r>
            <a:r>
              <a:rPr lang="en-GB" sz="2000" dirty="0" smtClean="0"/>
              <a:t>”</a:t>
            </a:r>
            <a:endParaRPr lang="en-GB" sz="13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47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0000" decel="90000" fill="hold" nodeType="clickEffect">
                                  <p:stCondLst>
                                    <p:cond delay="0"/>
                                  </p:stCondLst>
                                  <p:childTnLst>
                                    <p:animMotion origin="layout" path="M -1.66667E-6 -0.01482 L -0.00416 -0.34229 " pathEditMode="relative" rAng="0" ptsTypes="AA">
                                      <p:cBhvr>
                                        <p:cTn id="6" dur="1000" fill="hold"/>
                                        <p:tgtEl>
                                          <p:spTgt spid="6"/>
                                        </p:tgtEl>
                                        <p:attrNameLst>
                                          <p:attrName>ppt_x</p:attrName>
                                          <p:attrName>ppt_y</p:attrName>
                                        </p:attrNameLst>
                                      </p:cBhvr>
                                      <p:rCtr x="-208" y="-16389"/>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decel="10000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100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Voice Command Query</a:t>
            </a:r>
            <a:endParaRPr lang="en-GB" dirty="0"/>
          </a:p>
        </p:txBody>
      </p:sp>
      <p:sp>
        <p:nvSpPr>
          <p:cNvPr id="3" name="Content Placeholder 2"/>
          <p:cNvSpPr>
            <a:spLocks noGrp="1"/>
          </p:cNvSpPr>
          <p:nvPr>
            <p:ph idx="1"/>
          </p:nvPr>
        </p:nvSpPr>
        <p:spPr>
          <a:xfrm>
            <a:off x="457200" y="1135380"/>
            <a:ext cx="8229600" cy="3406139"/>
          </a:xfrm>
        </p:spPr>
        <p:txBody>
          <a:bodyPr/>
          <a:lstStyle/>
          <a:p>
            <a:r>
              <a:rPr lang="en-GB" sz="2400" dirty="0" smtClean="0">
                <a:latin typeface="Consolas" panose="020B0609020204030204" pitchFamily="49" charset="0"/>
                <a:cs typeface="Consolas" panose="020B0609020204030204" pitchFamily="49" charset="0"/>
              </a:rPr>
              <a:t>/</a:t>
            </a:r>
            <a:r>
              <a:rPr lang="en-GB" sz="2400" dirty="0" err="1" smtClean="0">
                <a:latin typeface="Consolas" panose="020B0609020204030204" pitchFamily="49" charset="0"/>
                <a:cs typeface="Consolas" panose="020B0609020204030204" pitchFamily="49" charset="0"/>
              </a:rPr>
              <a:t>Money.xaml</a:t>
            </a:r>
            <a:r>
              <a:rPr lang="en-GB" sz="2400" dirty="0" smtClean="0">
                <a:latin typeface="Consolas" panose="020B0609020204030204" pitchFamily="49" charset="0"/>
                <a:cs typeface="Consolas" panose="020B0609020204030204" pitchFamily="49" charset="0"/>
              </a:rPr>
              <a:t>/</a:t>
            </a:r>
          </a:p>
          <a:p>
            <a:r>
              <a:rPr lang="en-GB" sz="2400" dirty="0" smtClean="0">
                <a:latin typeface="Consolas" panose="020B0609020204030204" pitchFamily="49" charset="0"/>
                <a:cs typeface="Consolas" panose="020B0609020204030204" pitchFamily="49" charset="0"/>
              </a:rPr>
              <a:t>?</a:t>
            </a:r>
            <a:r>
              <a:rPr lang="en-GB" sz="2400" dirty="0" err="1" smtClean="0">
                <a:latin typeface="Consolas" panose="020B0609020204030204" pitchFamily="49" charset="0"/>
                <a:cs typeface="Consolas" panose="020B0609020204030204" pitchFamily="49" charset="0"/>
              </a:rPr>
              <a:t>voiceCommandName</a:t>
            </a:r>
            <a:r>
              <a:rPr lang="en-GB" sz="2400" dirty="0" smtClean="0">
                <a:latin typeface="Consolas" panose="020B0609020204030204" pitchFamily="49" charset="0"/>
                <a:cs typeface="Consolas" panose="020B0609020204030204" pitchFamily="49" charset="0"/>
              </a:rPr>
              <a:t>=</a:t>
            </a:r>
            <a:r>
              <a:rPr lang="en-GB" sz="2400" dirty="0" err="1" smtClean="0">
                <a:latin typeface="Consolas" panose="020B0609020204030204" pitchFamily="49" charset="0"/>
                <a:cs typeface="Consolas" panose="020B0609020204030204" pitchFamily="49" charset="0"/>
              </a:rPr>
              <a:t>showMoney</a:t>
            </a:r>
            <a:endParaRPr lang="en-GB" sz="2400" dirty="0" smtClean="0">
              <a:latin typeface="Consolas" panose="020B0609020204030204" pitchFamily="49" charset="0"/>
              <a:cs typeface="Consolas" panose="020B0609020204030204" pitchFamily="49" charset="0"/>
            </a:endParaRPr>
          </a:p>
          <a:p>
            <a:endParaRPr lang="en-GB" sz="2400" dirty="0" smtClean="0">
              <a:latin typeface="Consolas" panose="020B0609020204030204" pitchFamily="49" charset="0"/>
              <a:cs typeface="Consolas" panose="020B0609020204030204" pitchFamily="49" charset="0"/>
            </a:endParaRPr>
          </a:p>
          <a:p>
            <a:r>
              <a:rPr lang="en-GB" sz="2400" dirty="0" smtClean="0">
                <a:latin typeface="Consolas" panose="020B0609020204030204" pitchFamily="49" charset="0"/>
                <a:cs typeface="Consolas" panose="020B0609020204030204" pitchFamily="49" charset="0"/>
              </a:rPr>
              <a:t>&amp;</a:t>
            </a:r>
            <a:r>
              <a:rPr lang="en-GB" sz="2400" dirty="0" err="1" smtClean="0">
                <a:latin typeface="Consolas" panose="020B0609020204030204" pitchFamily="49" charset="0"/>
                <a:cs typeface="Consolas" panose="020B0609020204030204" pitchFamily="49" charset="0"/>
              </a:rPr>
              <a:t>futureMoney</a:t>
            </a:r>
            <a:r>
              <a:rPr lang="en-GB" sz="2400" dirty="0" smtClean="0">
                <a:latin typeface="Consolas" panose="020B0609020204030204" pitchFamily="49" charset="0"/>
                <a:cs typeface="Consolas" panose="020B0609020204030204" pitchFamily="49" charset="0"/>
              </a:rPr>
              <a:t>=gold</a:t>
            </a:r>
          </a:p>
          <a:p>
            <a:endParaRPr lang="en-GB" sz="2400" dirty="0" smtClean="0">
              <a:latin typeface="Consolas" panose="020B0609020204030204" pitchFamily="49" charset="0"/>
              <a:cs typeface="Consolas" panose="020B0609020204030204" pitchFamily="49" charset="0"/>
            </a:endParaRPr>
          </a:p>
          <a:p>
            <a:r>
              <a:rPr lang="en-GB" sz="2400" dirty="0" smtClean="0">
                <a:latin typeface="Consolas" panose="020B0609020204030204" pitchFamily="49" charset="0"/>
                <a:cs typeface="Consolas" panose="020B0609020204030204" pitchFamily="49" charset="0"/>
              </a:rPr>
              <a:t>&amp;</a:t>
            </a:r>
            <a:r>
              <a:rPr lang="en-GB" sz="2400" dirty="0" err="1" smtClean="0">
                <a:latin typeface="Consolas" panose="020B0609020204030204" pitchFamily="49" charset="0"/>
                <a:cs typeface="Consolas" panose="020B0609020204030204" pitchFamily="49" charset="0"/>
              </a:rPr>
              <a:t>reco</a:t>
            </a:r>
            <a:r>
              <a:rPr lang="en-GB" sz="2400" dirty="0" smtClean="0">
                <a:latin typeface="Consolas" panose="020B0609020204030204" pitchFamily="49" charset="0"/>
                <a:cs typeface="Consolas" panose="020B0609020204030204" pitchFamily="49" charset="0"/>
              </a:rPr>
              <a:t>=Fortune%20Teller%Will%20I%20find%20gold</a:t>
            </a:r>
            <a:endParaRPr lang="en-GB" sz="2400" dirty="0">
              <a:latin typeface="Consolas" panose="020B0609020204030204" pitchFamily="49" charset="0"/>
              <a:cs typeface="Consolas" panose="020B0609020204030204" pitchFamily="49" charset="0"/>
            </a:endParaRPr>
          </a:p>
        </p:txBody>
      </p:sp>
      <p:sp>
        <p:nvSpPr>
          <p:cNvPr id="4" name="TextBox 3"/>
          <p:cNvSpPr txBox="1"/>
          <p:nvPr/>
        </p:nvSpPr>
        <p:spPr>
          <a:xfrm>
            <a:off x="1449642" y="2242647"/>
            <a:ext cx="1135464" cy="553998"/>
          </a:xfrm>
          <a:prstGeom prst="rect">
            <a:avLst/>
          </a:prstGeom>
          <a:noFill/>
        </p:spPr>
        <p:txBody>
          <a:bodyPr wrap="square" lIns="0" tIns="0" rIns="0" bIns="0" rtlCol="0">
            <a:spAutoFit/>
          </a:bodyPr>
          <a:lstStyle/>
          <a:p>
            <a:pPr algn="ctr"/>
            <a:r>
              <a:rPr lang="en-GB" dirty="0" smtClean="0"/>
              <a:t>Command Name</a:t>
            </a:r>
          </a:p>
        </p:txBody>
      </p:sp>
      <p:sp>
        <p:nvSpPr>
          <p:cNvPr id="5" name="TextBox 4"/>
          <p:cNvSpPr txBox="1"/>
          <p:nvPr/>
        </p:nvSpPr>
        <p:spPr>
          <a:xfrm>
            <a:off x="3742567" y="2241098"/>
            <a:ext cx="1135464" cy="553998"/>
          </a:xfrm>
          <a:prstGeom prst="rect">
            <a:avLst/>
          </a:prstGeom>
          <a:noFill/>
        </p:spPr>
        <p:txBody>
          <a:bodyPr wrap="square" lIns="0" tIns="0" rIns="0" bIns="0" rtlCol="0">
            <a:spAutoFit/>
          </a:bodyPr>
          <a:lstStyle/>
          <a:p>
            <a:pPr algn="ctr"/>
            <a:r>
              <a:rPr lang="en-GB" dirty="0" err="1" smtClean="0"/>
              <a:t>Phaselist</a:t>
            </a:r>
            <a:r>
              <a:rPr lang="en-GB" dirty="0" smtClean="0"/>
              <a:t/>
            </a:r>
            <a:br>
              <a:rPr lang="en-GB" dirty="0" smtClean="0"/>
            </a:br>
            <a:r>
              <a:rPr lang="en-GB" dirty="0" smtClean="0"/>
              <a:t> Name</a:t>
            </a:r>
          </a:p>
        </p:txBody>
      </p:sp>
      <p:sp>
        <p:nvSpPr>
          <p:cNvPr id="6" name="TextBox 5"/>
          <p:cNvSpPr txBox="1"/>
          <p:nvPr/>
        </p:nvSpPr>
        <p:spPr>
          <a:xfrm>
            <a:off x="2186156" y="3244173"/>
            <a:ext cx="1882924" cy="553998"/>
          </a:xfrm>
          <a:prstGeom prst="rect">
            <a:avLst/>
          </a:prstGeom>
          <a:noFill/>
        </p:spPr>
        <p:txBody>
          <a:bodyPr wrap="square" lIns="0" tIns="0" rIns="0" bIns="0" rtlCol="0">
            <a:spAutoFit/>
          </a:bodyPr>
          <a:lstStyle/>
          <a:p>
            <a:pPr algn="ctr"/>
            <a:r>
              <a:rPr lang="en-GB" dirty="0" smtClean="0"/>
              <a:t>Recognized</a:t>
            </a:r>
            <a:br>
              <a:rPr lang="en-GB" dirty="0" smtClean="0"/>
            </a:br>
            <a:r>
              <a:rPr lang="en-GB" dirty="0" smtClean="0"/>
              <a:t> phrase</a:t>
            </a:r>
          </a:p>
        </p:txBody>
      </p:sp>
      <p:sp>
        <p:nvSpPr>
          <p:cNvPr id="7" name="TextBox 6"/>
          <p:cNvSpPr txBox="1"/>
          <p:nvPr/>
        </p:nvSpPr>
        <p:spPr>
          <a:xfrm>
            <a:off x="1539810" y="4435049"/>
            <a:ext cx="2090591" cy="553998"/>
          </a:xfrm>
          <a:prstGeom prst="rect">
            <a:avLst/>
          </a:prstGeom>
          <a:noFill/>
        </p:spPr>
        <p:txBody>
          <a:bodyPr wrap="square" lIns="0" tIns="0" rIns="0" bIns="0" rtlCol="0">
            <a:spAutoFit/>
          </a:bodyPr>
          <a:lstStyle/>
          <a:p>
            <a:pPr algn="ctr"/>
            <a:r>
              <a:rPr lang="en-GB" dirty="0" smtClean="0"/>
              <a:t>Whole phrase as it was recognized</a:t>
            </a:r>
          </a:p>
        </p:txBody>
      </p:sp>
    </p:spTree>
    <p:extLst>
      <p:ext uri="{BB962C8B-B14F-4D97-AF65-F5344CB8AC3E}">
        <p14:creationId xmlns:p14="http://schemas.microsoft.com/office/powerpoint/2010/main" val="2675409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581698"/>
          </a:xfrm>
        </p:spPr>
        <p:txBody>
          <a:bodyPr/>
          <a:lstStyle/>
          <a:p>
            <a:r>
              <a:rPr lang="en-US" sz="3600" dirty="0" smtClean="0">
                <a:latin typeface="Segoe UI Light" panose="020B0502040204020203" pitchFamily="34" charset="0"/>
                <a:cs typeface="Segoe UI Light" panose="020B0502040204020203" pitchFamily="34" charset="0"/>
              </a:rPr>
              <a:t>Windows Phone 8 Sensors</a:t>
            </a:r>
            <a:endParaRPr lang="en-US" sz="3600" dirty="0">
              <a:latin typeface="Segoe UI Light" panose="020B0502040204020203" pitchFamily="34" charset="0"/>
              <a:cs typeface="Segoe UI Light" panose="020B0502040204020203"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35690"/>
            <a:ext cx="2152996" cy="2159423"/>
          </a:xfrm>
          <a:prstGeom prst="rect">
            <a:avLst/>
          </a:prstGeom>
        </p:spPr>
      </p:pic>
    </p:spTree>
    <p:extLst>
      <p:ext uri="{BB962C8B-B14F-4D97-AF65-F5344CB8AC3E}">
        <p14:creationId xmlns:p14="http://schemas.microsoft.com/office/powerpoint/2010/main" val="243517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Simple Speech Input</a:t>
            </a:r>
            <a:endParaRPr lang="en-GB" dirty="0"/>
          </a:p>
        </p:txBody>
      </p:sp>
      <p:sp>
        <p:nvSpPr>
          <p:cNvPr id="4" name="Slide Number Placeholder 3"/>
          <p:cNvSpPr>
            <a:spLocks noGrp="1"/>
          </p:cNvSpPr>
          <p:nvPr>
            <p:ph type="sldNum" sz="quarter" idx="4294967295"/>
          </p:nvPr>
        </p:nvSpPr>
        <p:spPr>
          <a:xfrm>
            <a:off x="7250906" y="4823025"/>
            <a:ext cx="1893094" cy="181570"/>
          </a:xfrm>
        </p:spPr>
        <p:txBody>
          <a:bodyPr/>
          <a:lstStyle/>
          <a:p>
            <a:fld id="{A058FB3F-E98E-4320-9AC6-4B74201C9C02}" type="slidenum">
              <a:rPr lang="en-GB" smtClean="0"/>
              <a:pPr/>
              <a:t>40</a:t>
            </a:fld>
            <a:endParaRPr lang="en-GB" dirty="0"/>
          </a:p>
        </p:txBody>
      </p:sp>
    </p:spTree>
    <p:extLst>
      <p:ext uri="{BB962C8B-B14F-4D97-AF65-F5344CB8AC3E}">
        <p14:creationId xmlns:p14="http://schemas.microsoft.com/office/powerpoint/2010/main" val="411018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Recognizing Free Speech</a:t>
            </a:r>
            <a:endParaRPr lang="en-GB" dirty="0"/>
          </a:p>
        </p:txBody>
      </p:sp>
      <p:sp>
        <p:nvSpPr>
          <p:cNvPr id="3" name="Content Placeholder 2"/>
          <p:cNvSpPr>
            <a:spLocks noGrp="1"/>
          </p:cNvSpPr>
          <p:nvPr>
            <p:ph idx="1"/>
          </p:nvPr>
        </p:nvSpPr>
        <p:spPr>
          <a:xfrm>
            <a:off x="457200" y="1135380"/>
            <a:ext cx="5068957" cy="3365183"/>
          </a:xfrm>
        </p:spPr>
        <p:txBody>
          <a:bodyPr/>
          <a:lstStyle/>
          <a:p>
            <a:r>
              <a:rPr lang="en-GB" dirty="0" smtClean="0"/>
              <a:t>A Windows Phone application can recognise words and phrases and pass them to your program</a:t>
            </a:r>
          </a:p>
          <a:p>
            <a:r>
              <a:rPr lang="en-GB" dirty="0" smtClean="0"/>
              <a:t>The standard “Listening” interface is displayed over your application</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74" y="612251"/>
            <a:ext cx="2053211" cy="371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352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Simple Speech Recognition</a:t>
            </a:r>
            <a:endParaRPr lang="en-GB" dirty="0"/>
          </a:p>
        </p:txBody>
      </p:sp>
      <p:sp>
        <p:nvSpPr>
          <p:cNvPr id="3" name="Content Placeholder 2"/>
          <p:cNvSpPr>
            <a:spLocks noGrp="1"/>
          </p:cNvSpPr>
          <p:nvPr>
            <p:ph idx="1"/>
          </p:nvPr>
        </p:nvSpPr>
        <p:spPr>
          <a:xfrm>
            <a:off x="457200" y="3784821"/>
            <a:ext cx="8229600" cy="604429"/>
          </a:xfrm>
        </p:spPr>
        <p:txBody>
          <a:bodyPr/>
          <a:lstStyle/>
          <a:p>
            <a:r>
              <a:rPr lang="en-GB" dirty="0" smtClean="0"/>
              <a:t>The above method checks for a successful response</a:t>
            </a:r>
          </a:p>
          <a:p>
            <a:r>
              <a:rPr lang="en-GB" dirty="0" smtClean="0"/>
              <a:t>By default the system uses the language settings on the Phone</a:t>
            </a:r>
            <a:endParaRPr lang="en-GB" dirty="0"/>
          </a:p>
        </p:txBody>
      </p:sp>
      <p:sp>
        <p:nvSpPr>
          <p:cNvPr id="7" name="Rectangle 4"/>
          <p:cNvSpPr>
            <a:spLocks noChangeArrowheads="1"/>
          </p:cNvSpPr>
          <p:nvPr/>
        </p:nvSpPr>
        <p:spPr bwMode="invGray">
          <a:xfrm>
            <a:off x="494255" y="886069"/>
            <a:ext cx="8105775" cy="2771531"/>
          </a:xfrm>
          <a:prstGeom prst="rect">
            <a:avLst/>
          </a:prstGeom>
          <a:solidFill>
            <a:schemeClr val="bg1">
              <a:alpha val="79999"/>
            </a:schemeClr>
          </a:solidFill>
          <a:ln w="12700" algn="ctr">
            <a:solidFill>
              <a:schemeClr val="accent5"/>
            </a:solidFill>
            <a:miter lim="800000"/>
            <a:headEnd/>
            <a:tailEnd/>
          </a:ln>
        </p:spPr>
        <p:txBody>
          <a:bodyPr wrap="none" lIns="182871" tIns="182871" rIns="182871" bIns="45718"/>
          <a:lstStyle/>
          <a:p>
            <a:r>
              <a:rPr lang="en-GB" sz="1400" dirty="0" err="1">
                <a:solidFill>
                  <a:srgbClr val="2B91AF"/>
                </a:solidFill>
                <a:highlight>
                  <a:srgbClr val="FFFFFF"/>
                </a:highlight>
                <a:latin typeface="Consolas"/>
              </a:rPr>
              <a:t>SpeechRecognizerUI</a:t>
            </a:r>
            <a:r>
              <a:rPr lang="en-GB" sz="1400" dirty="0">
                <a:solidFill>
                  <a:srgbClr val="000000"/>
                </a:solidFill>
                <a:highlight>
                  <a:srgbClr val="FFFFFF"/>
                </a:highlight>
                <a:latin typeface="Consolas"/>
              </a:rPr>
              <a:t> </a:t>
            </a:r>
            <a:r>
              <a:rPr lang="en-GB" sz="1400" dirty="0" err="1" smtClean="0">
                <a:solidFill>
                  <a:srgbClr val="000000"/>
                </a:solidFill>
                <a:highlight>
                  <a:srgbClr val="FFFFFF"/>
                </a:highlight>
                <a:latin typeface="Consolas"/>
              </a:rPr>
              <a:t>recoWithUI</a:t>
            </a:r>
            <a:r>
              <a:rPr lang="en-GB" sz="1400" dirty="0" smtClean="0">
                <a:solidFill>
                  <a:srgbClr val="000000"/>
                </a:solidFill>
                <a:highlight>
                  <a:srgbClr val="FFFFFF"/>
                </a:highlight>
                <a:latin typeface="Consolas"/>
              </a:rPr>
              <a:t>;</a:t>
            </a:r>
            <a:endParaRPr lang="en-GB" sz="1400" dirty="0">
              <a:solidFill>
                <a:srgbClr val="000000"/>
              </a:solidFill>
              <a:highlight>
                <a:srgbClr val="FFFFFF"/>
              </a:highlight>
              <a:latin typeface="Consolas"/>
            </a:endParaRPr>
          </a:p>
          <a:p>
            <a:endParaRPr lang="en-GB" sz="1400" dirty="0">
              <a:solidFill>
                <a:srgbClr val="000000"/>
              </a:solidFill>
              <a:highlight>
                <a:srgbClr val="FFFFFF"/>
              </a:highlight>
              <a:latin typeface="Consolas"/>
            </a:endParaRPr>
          </a:p>
          <a:p>
            <a:r>
              <a:rPr lang="en-GB" sz="1400" dirty="0" err="1">
                <a:solidFill>
                  <a:srgbClr val="0000FF"/>
                </a:solidFill>
                <a:highlight>
                  <a:srgbClr val="FFFFFF"/>
                </a:highlight>
                <a:latin typeface="Consolas"/>
              </a:rPr>
              <a:t>async</a:t>
            </a:r>
            <a:r>
              <a:rPr lang="en-GB" sz="1400" dirty="0">
                <a:solidFill>
                  <a:srgbClr val="000000"/>
                </a:solidFill>
                <a:highlight>
                  <a:srgbClr val="FFFFFF"/>
                </a:highlight>
                <a:latin typeface="Consolas"/>
              </a:rPr>
              <a:t> </a:t>
            </a:r>
            <a:r>
              <a:rPr lang="en-GB" sz="1400" dirty="0">
                <a:solidFill>
                  <a:srgbClr val="0000FF"/>
                </a:solidFill>
                <a:highlight>
                  <a:srgbClr val="FFFFFF"/>
                </a:highlight>
                <a:latin typeface="Consolas"/>
              </a:rPr>
              <a:t>private</a:t>
            </a:r>
            <a:r>
              <a:rPr lang="en-GB" sz="1400" dirty="0">
                <a:solidFill>
                  <a:srgbClr val="000000"/>
                </a:solidFill>
                <a:highlight>
                  <a:srgbClr val="FFFFFF"/>
                </a:highlight>
                <a:latin typeface="Consolas"/>
              </a:rPr>
              <a:t> </a:t>
            </a:r>
            <a:r>
              <a:rPr lang="en-GB" sz="1400" dirty="0">
                <a:solidFill>
                  <a:srgbClr val="0000FF"/>
                </a:solidFill>
                <a:highlight>
                  <a:srgbClr val="FFFFFF"/>
                </a:highlight>
                <a:latin typeface="Consolas"/>
              </a:rPr>
              <a:t>void</a:t>
            </a:r>
            <a:r>
              <a:rPr lang="en-GB" sz="1400" dirty="0">
                <a:solidFill>
                  <a:srgbClr val="000000"/>
                </a:solidFill>
                <a:highlight>
                  <a:srgbClr val="FFFFFF"/>
                </a:highlight>
                <a:latin typeface="Consolas"/>
              </a:rPr>
              <a:t> </a:t>
            </a:r>
            <a:r>
              <a:rPr lang="en-GB" sz="1400" dirty="0" err="1">
                <a:solidFill>
                  <a:srgbClr val="000000"/>
                </a:solidFill>
                <a:highlight>
                  <a:srgbClr val="FFFFFF"/>
                </a:highlight>
                <a:latin typeface="Consolas"/>
              </a:rPr>
              <a:t>ListenButton_Click</a:t>
            </a:r>
            <a:r>
              <a:rPr lang="en-GB" sz="1400" dirty="0">
                <a:solidFill>
                  <a:srgbClr val="000000"/>
                </a:solidFill>
                <a:highlight>
                  <a:srgbClr val="FFFFFF"/>
                </a:highlight>
                <a:latin typeface="Consolas"/>
              </a:rPr>
              <a:t>(</a:t>
            </a:r>
            <a:r>
              <a:rPr lang="en-GB" sz="1400" dirty="0">
                <a:solidFill>
                  <a:srgbClr val="0000FF"/>
                </a:solidFill>
                <a:highlight>
                  <a:srgbClr val="FFFFFF"/>
                </a:highlight>
                <a:latin typeface="Consolas"/>
              </a:rPr>
              <a:t>object</a:t>
            </a:r>
            <a:r>
              <a:rPr lang="en-GB" sz="1400" dirty="0">
                <a:solidFill>
                  <a:srgbClr val="000000"/>
                </a:solidFill>
                <a:highlight>
                  <a:srgbClr val="FFFFFF"/>
                </a:highlight>
                <a:latin typeface="Consolas"/>
              </a:rPr>
              <a:t> sender, </a:t>
            </a:r>
            <a:r>
              <a:rPr lang="en-GB" sz="1400" dirty="0" err="1">
                <a:solidFill>
                  <a:srgbClr val="2B91AF"/>
                </a:solidFill>
                <a:highlight>
                  <a:srgbClr val="FFFFFF"/>
                </a:highlight>
                <a:latin typeface="Consolas"/>
              </a:rPr>
              <a:t>RoutedEventArgs</a:t>
            </a:r>
            <a:r>
              <a:rPr lang="en-GB" sz="1400" dirty="0">
                <a:solidFill>
                  <a:srgbClr val="000000"/>
                </a:solidFill>
                <a:highlight>
                  <a:srgbClr val="FFFFFF"/>
                </a:highlight>
                <a:latin typeface="Consolas"/>
              </a:rPr>
              <a:t> e)</a:t>
            </a:r>
          </a:p>
          <a:p>
            <a:r>
              <a:rPr lang="en-GB" sz="1400" dirty="0">
                <a:solidFill>
                  <a:srgbClr val="000000"/>
                </a:solidFill>
                <a:highlight>
                  <a:srgbClr val="FFFFFF"/>
                </a:highlight>
                <a:latin typeface="Consolas"/>
              </a:rPr>
              <a:t>{</a:t>
            </a:r>
          </a:p>
          <a:p>
            <a:r>
              <a:rPr lang="en-GB" sz="1400" dirty="0" smtClean="0">
                <a:solidFill>
                  <a:srgbClr val="0000FF"/>
                </a:solidFill>
                <a:highlight>
                  <a:srgbClr val="FFFFFF"/>
                </a:highlight>
                <a:latin typeface="Consolas"/>
              </a:rPr>
              <a:t>    </a:t>
            </a:r>
            <a:r>
              <a:rPr lang="en-GB" sz="1400" dirty="0" err="1" smtClean="0">
                <a:solidFill>
                  <a:srgbClr val="0000FF"/>
                </a:solidFill>
                <a:highlight>
                  <a:srgbClr val="FFFFFF"/>
                </a:highlight>
                <a:latin typeface="Consolas"/>
              </a:rPr>
              <a:t>this</a:t>
            </a:r>
            <a:r>
              <a:rPr lang="en-GB" sz="1400" dirty="0" err="1" smtClean="0">
                <a:solidFill>
                  <a:srgbClr val="000000"/>
                </a:solidFill>
                <a:highlight>
                  <a:srgbClr val="FFFFFF"/>
                </a:highlight>
                <a:latin typeface="Consolas"/>
              </a:rPr>
              <a:t>.recoWithUI</a:t>
            </a:r>
            <a:r>
              <a:rPr lang="en-GB" sz="1400" dirty="0" smtClean="0">
                <a:solidFill>
                  <a:srgbClr val="000000"/>
                </a:solidFill>
                <a:highlight>
                  <a:srgbClr val="FFFFFF"/>
                </a:highlight>
                <a:latin typeface="Consolas"/>
              </a:rPr>
              <a:t> </a:t>
            </a:r>
            <a:r>
              <a:rPr lang="en-GB" sz="1400" dirty="0">
                <a:solidFill>
                  <a:srgbClr val="000000"/>
                </a:solidFill>
                <a:highlight>
                  <a:srgbClr val="FFFFFF"/>
                </a:highlight>
                <a:latin typeface="Consolas"/>
              </a:rPr>
              <a:t>= </a:t>
            </a:r>
            <a:r>
              <a:rPr lang="en-GB" sz="1400" dirty="0">
                <a:solidFill>
                  <a:srgbClr val="0000FF"/>
                </a:solidFill>
                <a:highlight>
                  <a:srgbClr val="FFFFFF"/>
                </a:highlight>
                <a:latin typeface="Consolas"/>
              </a:rPr>
              <a:t>new</a:t>
            </a:r>
            <a:r>
              <a:rPr lang="en-GB" sz="1400" dirty="0">
                <a:solidFill>
                  <a:srgbClr val="000000"/>
                </a:solidFill>
                <a:highlight>
                  <a:srgbClr val="FFFFFF"/>
                </a:highlight>
                <a:latin typeface="Consolas"/>
              </a:rPr>
              <a:t> </a:t>
            </a:r>
            <a:r>
              <a:rPr lang="en-GB" sz="1400" dirty="0" err="1">
                <a:solidFill>
                  <a:srgbClr val="2B91AF"/>
                </a:solidFill>
                <a:highlight>
                  <a:srgbClr val="FFFFFF"/>
                </a:highlight>
                <a:latin typeface="Consolas"/>
              </a:rPr>
              <a:t>SpeechRecognizerUI</a:t>
            </a:r>
            <a:r>
              <a:rPr lang="en-GB" sz="1400" dirty="0">
                <a:solidFill>
                  <a:srgbClr val="000000"/>
                </a:solidFill>
                <a:highlight>
                  <a:srgbClr val="FFFFFF"/>
                </a:highlight>
                <a:latin typeface="Consolas"/>
              </a:rPr>
              <a:t>();</a:t>
            </a:r>
          </a:p>
          <a:p>
            <a:endParaRPr lang="en-GB" sz="1400" dirty="0">
              <a:solidFill>
                <a:srgbClr val="000000"/>
              </a:solidFill>
              <a:highlight>
                <a:srgbClr val="FFFFFF"/>
              </a:highlight>
              <a:latin typeface="Consolas"/>
            </a:endParaRPr>
          </a:p>
          <a:p>
            <a:r>
              <a:rPr lang="en-GB" sz="1400" dirty="0" smtClean="0">
                <a:solidFill>
                  <a:srgbClr val="2B91AF"/>
                </a:solidFill>
                <a:highlight>
                  <a:srgbClr val="FFFFFF"/>
                </a:highlight>
                <a:latin typeface="Consolas"/>
              </a:rPr>
              <a:t>    </a:t>
            </a:r>
            <a:r>
              <a:rPr lang="en-GB" sz="1400" dirty="0" err="1" smtClean="0">
                <a:solidFill>
                  <a:srgbClr val="2B91AF"/>
                </a:solidFill>
                <a:highlight>
                  <a:srgbClr val="FFFFFF"/>
                </a:highlight>
                <a:latin typeface="Consolas"/>
              </a:rPr>
              <a:t>SpeechRecognitionUIResult</a:t>
            </a:r>
            <a:r>
              <a:rPr lang="en-GB" sz="1400" dirty="0" smtClean="0">
                <a:solidFill>
                  <a:srgbClr val="000000"/>
                </a:solidFill>
                <a:highlight>
                  <a:srgbClr val="FFFFFF"/>
                </a:highlight>
                <a:latin typeface="Consolas"/>
              </a:rPr>
              <a:t> </a:t>
            </a:r>
            <a:r>
              <a:rPr lang="en-GB" sz="1400" dirty="0" err="1">
                <a:solidFill>
                  <a:srgbClr val="000000"/>
                </a:solidFill>
                <a:highlight>
                  <a:srgbClr val="FFFFFF"/>
                </a:highlight>
                <a:latin typeface="Consolas"/>
              </a:rPr>
              <a:t>recoResult</a:t>
            </a:r>
            <a:r>
              <a:rPr lang="en-GB" sz="1400" dirty="0">
                <a:solidFill>
                  <a:srgbClr val="000000"/>
                </a:solidFill>
                <a:highlight>
                  <a:srgbClr val="FFFFFF"/>
                </a:highlight>
                <a:latin typeface="Consolas"/>
              </a:rPr>
              <a:t> = </a:t>
            </a:r>
            <a:endParaRPr lang="en-GB" sz="1400" dirty="0" smtClean="0">
              <a:solidFill>
                <a:srgbClr val="000000"/>
              </a:solidFill>
              <a:highlight>
                <a:srgbClr val="FFFFFF"/>
              </a:highlight>
              <a:latin typeface="Consolas"/>
            </a:endParaRPr>
          </a:p>
          <a:p>
            <a:r>
              <a:rPr lang="en-GB" sz="1400" dirty="0">
                <a:solidFill>
                  <a:srgbClr val="000000"/>
                </a:solidFill>
                <a:highlight>
                  <a:srgbClr val="FFFFFF"/>
                </a:highlight>
                <a:latin typeface="Consolas"/>
              </a:rPr>
              <a:t> </a:t>
            </a:r>
            <a:r>
              <a:rPr lang="en-GB" sz="1400" dirty="0" smtClean="0">
                <a:solidFill>
                  <a:srgbClr val="000000"/>
                </a:solidFill>
                <a:highlight>
                  <a:srgbClr val="FFFFFF"/>
                </a:highlight>
                <a:latin typeface="Consolas"/>
              </a:rPr>
              <a:t>       </a:t>
            </a:r>
            <a:r>
              <a:rPr lang="en-GB" sz="1400" dirty="0" smtClean="0">
                <a:solidFill>
                  <a:srgbClr val="0000FF"/>
                </a:solidFill>
                <a:highlight>
                  <a:srgbClr val="FFFFFF"/>
                </a:highlight>
                <a:latin typeface="Consolas"/>
              </a:rPr>
              <a:t>await</a:t>
            </a:r>
            <a:r>
              <a:rPr lang="en-GB" sz="1400" dirty="0" smtClean="0">
                <a:solidFill>
                  <a:srgbClr val="000000"/>
                </a:solidFill>
                <a:highlight>
                  <a:srgbClr val="FFFFFF"/>
                </a:highlight>
                <a:latin typeface="Consolas"/>
              </a:rPr>
              <a:t> </a:t>
            </a:r>
            <a:r>
              <a:rPr lang="en-GB" sz="1400" dirty="0" err="1">
                <a:solidFill>
                  <a:srgbClr val="000000"/>
                </a:solidFill>
                <a:highlight>
                  <a:srgbClr val="FFFFFF"/>
                </a:highlight>
                <a:latin typeface="Consolas"/>
              </a:rPr>
              <a:t>recoWithUI.RecognizeWithUIAsync</a:t>
            </a:r>
            <a:r>
              <a:rPr lang="en-GB" sz="1400" dirty="0">
                <a:solidFill>
                  <a:srgbClr val="000000"/>
                </a:solidFill>
                <a:highlight>
                  <a:srgbClr val="FFFFFF"/>
                </a:highlight>
                <a:latin typeface="Consolas"/>
              </a:rPr>
              <a:t>();</a:t>
            </a:r>
          </a:p>
          <a:p>
            <a:r>
              <a:rPr lang="en-GB" sz="1400" dirty="0" smtClean="0">
                <a:solidFill>
                  <a:srgbClr val="0000FF"/>
                </a:solidFill>
                <a:highlight>
                  <a:srgbClr val="FFFFFF"/>
                </a:highlight>
                <a:latin typeface="Consolas"/>
              </a:rPr>
              <a:t>    if</a:t>
            </a:r>
            <a:r>
              <a:rPr lang="en-GB" sz="1400" dirty="0" smtClean="0">
                <a:solidFill>
                  <a:srgbClr val="000000"/>
                </a:solidFill>
                <a:highlight>
                  <a:srgbClr val="FFFFFF"/>
                </a:highlight>
                <a:latin typeface="Consolas"/>
              </a:rPr>
              <a:t> </a:t>
            </a:r>
            <a:r>
              <a:rPr lang="en-GB" sz="1400" dirty="0">
                <a:solidFill>
                  <a:srgbClr val="000000"/>
                </a:solidFill>
                <a:highlight>
                  <a:srgbClr val="FFFFFF"/>
                </a:highlight>
                <a:latin typeface="Consolas"/>
              </a:rPr>
              <a:t>( </a:t>
            </a:r>
            <a:r>
              <a:rPr lang="en-GB" sz="1400" dirty="0" err="1">
                <a:solidFill>
                  <a:srgbClr val="000000"/>
                </a:solidFill>
                <a:highlight>
                  <a:srgbClr val="FFFFFF"/>
                </a:highlight>
                <a:latin typeface="Consolas"/>
              </a:rPr>
              <a:t>recoResult.ResultStatus</a:t>
            </a:r>
            <a:r>
              <a:rPr lang="en-GB" sz="1400" dirty="0">
                <a:solidFill>
                  <a:srgbClr val="000000"/>
                </a:solidFill>
                <a:highlight>
                  <a:srgbClr val="FFFFFF"/>
                </a:highlight>
                <a:latin typeface="Consolas"/>
              </a:rPr>
              <a:t> == </a:t>
            </a:r>
            <a:r>
              <a:rPr lang="en-GB" sz="1400" dirty="0" err="1">
                <a:solidFill>
                  <a:srgbClr val="2B91AF"/>
                </a:solidFill>
                <a:highlight>
                  <a:srgbClr val="FFFFFF"/>
                </a:highlight>
                <a:latin typeface="Consolas"/>
              </a:rPr>
              <a:t>SpeechRecognitionUIStatus</a:t>
            </a:r>
            <a:r>
              <a:rPr lang="en-GB" sz="1400" dirty="0" err="1">
                <a:solidFill>
                  <a:srgbClr val="000000"/>
                </a:solidFill>
                <a:highlight>
                  <a:srgbClr val="FFFFFF"/>
                </a:highlight>
                <a:latin typeface="Consolas"/>
              </a:rPr>
              <a:t>.Succeeded</a:t>
            </a:r>
            <a:r>
              <a:rPr lang="en-GB" sz="1400" dirty="0">
                <a:solidFill>
                  <a:srgbClr val="000000"/>
                </a:solidFill>
                <a:highlight>
                  <a:srgbClr val="FFFFFF"/>
                </a:highlight>
                <a:latin typeface="Consolas"/>
              </a:rPr>
              <a:t> </a:t>
            </a:r>
            <a:r>
              <a:rPr lang="en-GB" sz="1400" dirty="0" smtClean="0">
                <a:solidFill>
                  <a:srgbClr val="000000"/>
                </a:solidFill>
                <a:highlight>
                  <a:srgbClr val="FFFFFF"/>
                </a:highlight>
                <a:latin typeface="Consolas"/>
              </a:rPr>
              <a:t>)</a:t>
            </a:r>
            <a:endParaRPr lang="en-GB" sz="1400" dirty="0" smtClean="0">
              <a:solidFill>
                <a:srgbClr val="2B91AF"/>
              </a:solidFill>
              <a:highlight>
                <a:srgbClr val="FFFFFF"/>
              </a:highlight>
              <a:latin typeface="Consolas"/>
            </a:endParaRPr>
          </a:p>
          <a:p>
            <a:r>
              <a:rPr lang="en-GB" sz="1400" dirty="0">
                <a:solidFill>
                  <a:srgbClr val="2B91AF"/>
                </a:solidFill>
                <a:highlight>
                  <a:srgbClr val="FFFFFF"/>
                </a:highlight>
                <a:latin typeface="Consolas"/>
              </a:rPr>
              <a:t> </a:t>
            </a:r>
            <a:r>
              <a:rPr lang="en-GB" sz="1400" dirty="0" smtClean="0">
                <a:solidFill>
                  <a:srgbClr val="2B91AF"/>
                </a:solidFill>
                <a:highlight>
                  <a:srgbClr val="FFFFFF"/>
                </a:highlight>
                <a:latin typeface="Consolas"/>
              </a:rPr>
              <a:t>       </a:t>
            </a:r>
            <a:r>
              <a:rPr lang="en-GB" sz="1400" dirty="0" err="1" smtClean="0">
                <a:solidFill>
                  <a:srgbClr val="2B91AF"/>
                </a:solidFill>
                <a:highlight>
                  <a:srgbClr val="FFFFFF"/>
                </a:highlight>
                <a:latin typeface="Consolas"/>
              </a:rPr>
              <a:t>MessageBox</a:t>
            </a:r>
            <a:r>
              <a:rPr lang="en-GB" sz="1400" dirty="0" err="1" smtClean="0">
                <a:solidFill>
                  <a:srgbClr val="000000"/>
                </a:solidFill>
                <a:highlight>
                  <a:srgbClr val="FFFFFF"/>
                </a:highlight>
                <a:latin typeface="Consolas"/>
              </a:rPr>
              <a:t>.Show</a:t>
            </a:r>
            <a:r>
              <a:rPr lang="en-GB" sz="1400" dirty="0" smtClean="0">
                <a:solidFill>
                  <a:srgbClr val="000000"/>
                </a:solidFill>
                <a:highlight>
                  <a:srgbClr val="FFFFFF"/>
                </a:highlight>
                <a:latin typeface="Consolas"/>
              </a:rPr>
              <a:t>(</a:t>
            </a:r>
            <a:r>
              <a:rPr lang="en-GB" sz="1400" dirty="0" err="1" smtClean="0">
                <a:solidFill>
                  <a:srgbClr val="0000FF"/>
                </a:solidFill>
                <a:highlight>
                  <a:srgbClr val="FFFFFF"/>
                </a:highlight>
                <a:latin typeface="Consolas"/>
              </a:rPr>
              <a:t>string</a:t>
            </a:r>
            <a:r>
              <a:rPr lang="en-GB" sz="1400" dirty="0" err="1" smtClean="0">
                <a:solidFill>
                  <a:srgbClr val="000000"/>
                </a:solidFill>
                <a:highlight>
                  <a:srgbClr val="FFFFFF"/>
                </a:highlight>
                <a:latin typeface="Consolas"/>
              </a:rPr>
              <a:t>.Format</a:t>
            </a:r>
            <a:r>
              <a:rPr lang="en-GB" sz="1400" dirty="0">
                <a:solidFill>
                  <a:srgbClr val="000000"/>
                </a:solidFill>
                <a:highlight>
                  <a:srgbClr val="FFFFFF"/>
                </a:highlight>
                <a:latin typeface="Consolas"/>
              </a:rPr>
              <a:t>(</a:t>
            </a:r>
            <a:r>
              <a:rPr lang="en-GB" sz="1400" dirty="0">
                <a:solidFill>
                  <a:srgbClr val="A31515"/>
                </a:solidFill>
                <a:highlight>
                  <a:srgbClr val="FFFFFF"/>
                </a:highlight>
                <a:latin typeface="Consolas"/>
              </a:rPr>
              <a:t>"You said {0}."</a:t>
            </a:r>
            <a:r>
              <a:rPr lang="en-GB" sz="1400" dirty="0">
                <a:solidFill>
                  <a:srgbClr val="000000"/>
                </a:solidFill>
                <a:highlight>
                  <a:srgbClr val="FFFFFF"/>
                </a:highlight>
                <a:latin typeface="Consolas"/>
              </a:rPr>
              <a:t>, </a:t>
            </a:r>
            <a:endParaRPr lang="en-GB" sz="1400" dirty="0" smtClean="0">
              <a:solidFill>
                <a:srgbClr val="000000"/>
              </a:solidFill>
              <a:highlight>
                <a:srgbClr val="FFFFFF"/>
              </a:highlight>
              <a:latin typeface="Consolas"/>
            </a:endParaRPr>
          </a:p>
          <a:p>
            <a:r>
              <a:rPr lang="en-GB" sz="1400" dirty="0">
                <a:solidFill>
                  <a:srgbClr val="000000"/>
                </a:solidFill>
                <a:highlight>
                  <a:srgbClr val="FFFFFF"/>
                </a:highlight>
                <a:latin typeface="Consolas"/>
              </a:rPr>
              <a:t> </a:t>
            </a:r>
            <a:r>
              <a:rPr lang="en-GB" sz="1400" dirty="0" smtClean="0">
                <a:solidFill>
                  <a:srgbClr val="000000"/>
                </a:solidFill>
                <a:highlight>
                  <a:srgbClr val="FFFFFF"/>
                </a:highlight>
                <a:latin typeface="Consolas"/>
              </a:rPr>
              <a:t>                                      </a:t>
            </a:r>
            <a:r>
              <a:rPr lang="en-GB" sz="1400" dirty="0" err="1" smtClean="0">
                <a:solidFill>
                  <a:srgbClr val="000000"/>
                </a:solidFill>
                <a:highlight>
                  <a:srgbClr val="FFFFFF"/>
                </a:highlight>
                <a:latin typeface="Consolas"/>
              </a:rPr>
              <a:t>recoResult.RecognitionResult.Text</a:t>
            </a:r>
            <a:r>
              <a:rPr lang="en-GB" sz="1400" dirty="0">
                <a:solidFill>
                  <a:srgbClr val="000000"/>
                </a:solidFill>
                <a:highlight>
                  <a:srgbClr val="FFFFFF"/>
                </a:highlight>
                <a:latin typeface="Consolas"/>
              </a:rPr>
              <a:t>));</a:t>
            </a:r>
          </a:p>
          <a:p>
            <a:r>
              <a:rPr lang="en-GB" sz="1400" dirty="0" smtClean="0">
                <a:solidFill>
                  <a:srgbClr val="000000"/>
                </a:solidFill>
                <a:highlight>
                  <a:srgbClr val="FFFFFF"/>
                </a:highlight>
                <a:latin typeface="Consolas"/>
              </a:rPr>
              <a:t>}</a:t>
            </a:r>
            <a:endParaRPr lang="en-GB" sz="1400" dirty="0">
              <a:solidFill>
                <a:srgbClr val="000000"/>
              </a:solidFill>
              <a:highlight>
                <a:srgbClr val="FFFFFF"/>
              </a:highlight>
              <a:latin typeface="Consolas"/>
            </a:endParaRPr>
          </a:p>
        </p:txBody>
      </p:sp>
    </p:spTree>
    <p:extLst>
      <p:ext uri="{BB962C8B-B14F-4D97-AF65-F5344CB8AC3E}">
        <p14:creationId xmlns:p14="http://schemas.microsoft.com/office/powerpoint/2010/main" val="3216384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Speech Recognition And Language Support</a:t>
            </a:r>
            <a:endParaRPr lang="en-GB" dirty="0"/>
          </a:p>
        </p:txBody>
      </p:sp>
      <p:sp>
        <p:nvSpPr>
          <p:cNvPr id="7" name="Rectangle 6"/>
          <p:cNvSpPr/>
          <p:nvPr/>
        </p:nvSpPr>
        <p:spPr>
          <a:xfrm>
            <a:off x="457200" y="1505963"/>
            <a:ext cx="7848600" cy="1569660"/>
          </a:xfrm>
          <a:prstGeom prst="rect">
            <a:avLst/>
          </a:prstGeom>
        </p:spPr>
        <p:txBody>
          <a:bodyPr wrap="square">
            <a:spAutoFit/>
          </a:bodyPr>
          <a:lstStyle/>
          <a:p>
            <a:r>
              <a:rPr lang="en-US" sz="1600" dirty="0" err="1">
                <a:solidFill>
                  <a:srgbClr val="0000FF"/>
                </a:solidFill>
                <a:highlight>
                  <a:srgbClr val="FFFFFF"/>
                </a:highlight>
                <a:latin typeface="Consolas" panose="020B0609020204030204" pitchFamily="49" charset="0"/>
              </a:rPr>
              <a:t>foreach</a:t>
            </a:r>
            <a:r>
              <a:rPr lang="en-US" sz="1600" dirty="0">
                <a:solidFill>
                  <a:srgbClr val="000000"/>
                </a:solidFill>
                <a:highlight>
                  <a:srgbClr val="FFFFFF"/>
                </a:highlight>
                <a:latin typeface="Consolas" panose="020B0609020204030204" pitchFamily="49" charset="0"/>
              </a:rPr>
              <a:t>(</a:t>
            </a:r>
            <a:r>
              <a:rPr lang="en-US" sz="1600" dirty="0" err="1">
                <a:solidFill>
                  <a:srgbClr val="2B91AF"/>
                </a:solidFill>
                <a:highlight>
                  <a:srgbClr val="FFFFFF"/>
                </a:highlight>
                <a:latin typeface="Consolas" panose="020B0609020204030204" pitchFamily="49" charset="0"/>
              </a:rPr>
              <a:t>SpeechRecognizerInformation</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sri</a:t>
            </a:r>
            <a:r>
              <a:rPr lang="en-US" sz="1600" dirty="0">
                <a:solidFill>
                  <a:srgbClr val="000000"/>
                </a:solidFill>
                <a:highlight>
                  <a:srgbClr val="FFFFFF"/>
                </a:highlight>
                <a:latin typeface="Consolas" panose="020B0609020204030204" pitchFamily="49" charset="0"/>
              </a:rPr>
              <a:t> </a:t>
            </a:r>
            <a:endParaRPr lang="en-US" sz="1600" dirty="0" smtClean="0">
              <a:solidFill>
                <a:srgbClr val="000000"/>
              </a:solidFill>
              <a:highlight>
                <a:srgbClr val="FFFFFF"/>
              </a:highlight>
              <a:latin typeface="Consolas" panose="020B0609020204030204" pitchFamily="49" charset="0"/>
            </a:endParaRPr>
          </a:p>
          <a:p>
            <a:r>
              <a:rPr lang="en-US" sz="1600" dirty="0">
                <a:solidFill>
                  <a:srgbClr val="000000"/>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in</a:t>
            </a:r>
            <a:r>
              <a:rPr lang="en-US" sz="1600" dirty="0" smtClean="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InstalledSpeechRecognizers</a:t>
            </a:r>
            <a:r>
              <a:rPr lang="en-US" sz="1600" dirty="0" err="1">
                <a:solidFill>
                  <a:srgbClr val="000000"/>
                </a:solidFill>
                <a:highlight>
                  <a:srgbClr val="FFFFFF"/>
                </a:highlight>
                <a:latin typeface="Consolas" panose="020B0609020204030204" pitchFamily="49" charset="0"/>
              </a:rPr>
              <a:t>.All</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sri.Language</a:t>
            </a:r>
            <a:r>
              <a:rPr lang="en-US" sz="1600" dirty="0">
                <a:solidFill>
                  <a:srgbClr val="000000"/>
                </a:solidFill>
                <a:highlight>
                  <a:srgbClr val="FFFFFF"/>
                </a:highlight>
                <a:latin typeface="Consolas" panose="020B0609020204030204" pitchFamily="49" charset="0"/>
              </a:rPr>
              <a:t> == </a:t>
            </a:r>
            <a:r>
              <a:rPr lang="en-US" sz="1600" dirty="0">
                <a:solidFill>
                  <a:srgbClr val="A31515"/>
                </a:solidFill>
                <a:highlight>
                  <a:srgbClr val="FFFFFF"/>
                </a:highlight>
                <a:latin typeface="Consolas" panose="020B0609020204030204" pitchFamily="49" charset="0"/>
              </a:rPr>
              <a:t>"de-DE</a:t>
            </a:r>
            <a:r>
              <a:rPr lang="en-US" sz="1600" dirty="0" smtClean="0">
                <a:solidFill>
                  <a:srgbClr val="A31515"/>
                </a:solidFill>
                <a:highlight>
                  <a:srgbClr val="FFFFFF"/>
                </a:highlight>
                <a:latin typeface="Consolas" panose="020B0609020204030204" pitchFamily="49" charset="0"/>
              </a:rPr>
              <a:t>"</a:t>
            </a:r>
            <a:r>
              <a:rPr lang="en-US" sz="1600" dirty="0" smtClean="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smtClean="0">
                <a:solidFill>
                  <a:srgbClr val="000000"/>
                </a:solidFill>
                <a:highlight>
                  <a:srgbClr val="FFFFFF"/>
                </a:highlight>
                <a:latin typeface="Consolas" panose="020B0609020204030204" pitchFamily="49" charset="0"/>
              </a:rPr>
              <a:t>_</a:t>
            </a:r>
            <a:r>
              <a:rPr lang="en-US" sz="1600" dirty="0" err="1" smtClean="0">
                <a:solidFill>
                  <a:srgbClr val="000000"/>
                </a:solidFill>
                <a:highlight>
                  <a:srgbClr val="FFFFFF"/>
                </a:highlight>
                <a:latin typeface="Consolas" panose="020B0609020204030204" pitchFamily="49" charset="0"/>
              </a:rPr>
              <a:t>speechRecognizer.Recognizer.SetRecognizer</a:t>
            </a:r>
            <a:r>
              <a:rPr lang="en-US" sz="1600" dirty="0" smtClean="0">
                <a:solidFill>
                  <a:srgbClr val="000000"/>
                </a:solidFill>
                <a:highlight>
                  <a:srgbClr val="FFFFFF"/>
                </a:highlight>
                <a:latin typeface="Consolas" panose="020B0609020204030204" pitchFamily="49" charset="0"/>
              </a:rPr>
              <a:t>(</a:t>
            </a:r>
            <a:r>
              <a:rPr lang="en-US" sz="1600" dirty="0" err="1" smtClean="0">
                <a:solidFill>
                  <a:srgbClr val="000000"/>
                </a:solidFill>
                <a:highlight>
                  <a:srgbClr val="FFFFFF"/>
                </a:highlight>
                <a:latin typeface="Consolas" panose="020B0609020204030204" pitchFamily="49" charset="0"/>
              </a:rPr>
              <a:t>sri</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a:t>
            </a:r>
            <a:endParaRPr lang="en-US" sz="1600" dirty="0"/>
          </a:p>
        </p:txBody>
      </p:sp>
      <p:sp>
        <p:nvSpPr>
          <p:cNvPr id="9" name="Content Placeholder 2"/>
          <p:cNvSpPr>
            <a:spLocks noGrp="1"/>
          </p:cNvSpPr>
          <p:nvPr>
            <p:ph idx="1"/>
          </p:nvPr>
        </p:nvSpPr>
        <p:spPr>
          <a:xfrm>
            <a:off x="457200" y="1135381"/>
            <a:ext cx="5068957" cy="480060"/>
          </a:xfrm>
        </p:spPr>
        <p:txBody>
          <a:bodyPr/>
          <a:lstStyle/>
          <a:p>
            <a:r>
              <a:rPr lang="en-GB" dirty="0" smtClean="0"/>
              <a:t>Set </a:t>
            </a:r>
            <a:r>
              <a:rPr lang="en-GB" dirty="0" err="1" smtClean="0"/>
              <a:t>SpeechRecognizerUI</a:t>
            </a:r>
            <a:r>
              <a:rPr lang="en-GB" dirty="0" smtClean="0"/>
              <a:t> to different language</a:t>
            </a:r>
          </a:p>
        </p:txBody>
      </p:sp>
    </p:spTree>
    <p:extLst>
      <p:ext uri="{BB962C8B-B14F-4D97-AF65-F5344CB8AC3E}">
        <p14:creationId xmlns:p14="http://schemas.microsoft.com/office/powerpoint/2010/main" val="31431216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p:nvPr>
        </p:nvSpPr>
        <p:spPr>
          <a:xfrm>
            <a:off x="457201" y="810016"/>
            <a:ext cx="4431322" cy="1742793"/>
          </a:xfrm>
        </p:spPr>
        <p:txBody>
          <a:bodyPr/>
          <a:lstStyle/>
          <a:p>
            <a:r>
              <a:rPr lang="en-US" sz="4400" dirty="0" smtClean="0">
                <a:latin typeface="Segoe UI Light" panose="020B0502040204020203" pitchFamily="34" charset="0"/>
                <a:cs typeface="Segoe UI Light" panose="020B0502040204020203" pitchFamily="34" charset="0"/>
              </a:rPr>
              <a:t>Windows Phone 8 Sensors</a:t>
            </a:r>
            <a:endParaRPr lang="en-US" sz="4400" dirty="0">
              <a:latin typeface="Segoe UI Light" panose="020B0502040204020203" pitchFamily="34" charset="0"/>
              <a:cs typeface="Segoe UI Light" panose="020B0502040204020203" pitchFamily="34" charset="0"/>
            </a:endParaRPr>
          </a:p>
        </p:txBody>
      </p:sp>
      <p:pic>
        <p:nvPicPr>
          <p:cNvPr id="3" name="Picture Placeholder 2"/>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246" b="246"/>
          <a:stretch>
            <a:fillRect/>
          </a:stretch>
        </p:blipFill>
        <p:spPr/>
      </p:pic>
      <p:sp>
        <p:nvSpPr>
          <p:cNvPr id="11" name="Text Placeholder 10"/>
          <p:cNvSpPr>
            <a:spLocks noGrp="1"/>
          </p:cNvSpPr>
          <p:nvPr>
            <p:ph type="body" sz="quarter" idx="22"/>
          </p:nvPr>
        </p:nvSpPr>
        <p:spPr/>
        <p:txBody>
          <a:bodyPr/>
          <a:lstStyle/>
          <a:p>
            <a:endParaRPr lang="en-GB"/>
          </a:p>
        </p:txBody>
      </p:sp>
      <p:pic>
        <p:nvPicPr>
          <p:cNvPr id="13" name="Picture Placeholder 12"/>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1591" b="11591"/>
          <a:stretch>
            <a:fillRect/>
          </a:stretch>
        </p:blipFill>
        <p:spPr/>
      </p:pic>
      <p:sp>
        <p:nvSpPr>
          <p:cNvPr id="14" name="Text Placeholder 13"/>
          <p:cNvSpPr>
            <a:spLocks noGrp="1"/>
          </p:cNvSpPr>
          <p:nvPr>
            <p:ph type="body" sz="quarter" idx="16"/>
          </p:nvPr>
        </p:nvSpPr>
        <p:spPr/>
        <p:txBody>
          <a:bodyPr/>
          <a:lstStyle/>
          <a:p>
            <a:endParaRPr lang="en-GB" dirty="0"/>
          </a:p>
        </p:txBody>
      </p:sp>
      <p:sp>
        <p:nvSpPr>
          <p:cNvPr id="5" name="Rectangle 4"/>
          <p:cNvSpPr/>
          <p:nvPr/>
        </p:nvSpPr>
        <p:spPr>
          <a:xfrm>
            <a:off x="8415580" y="573437"/>
            <a:ext cx="550189" cy="511444"/>
          </a:xfrm>
          <a:prstGeom prst="rect">
            <a:avLst/>
          </a:prstGeom>
          <a:solidFill>
            <a:srgbClr val="22BDEF"/>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4067" y="554285"/>
            <a:ext cx="309967" cy="554294"/>
          </a:xfrm>
          <a:prstGeom prst="rect">
            <a:avLst/>
          </a:prstGeom>
        </p:spPr>
      </p:pic>
      <p:sp>
        <p:nvSpPr>
          <p:cNvPr id="10" name="Subtitle 54"/>
          <p:cNvSpPr txBox="1">
            <a:spLocks/>
          </p:cNvSpPr>
          <p:nvPr/>
        </p:nvSpPr>
        <p:spPr>
          <a:xfrm>
            <a:off x="457201" y="2282318"/>
            <a:ext cx="4431322" cy="1562479"/>
          </a:xfrm>
          <a:prstGeom prst="rect">
            <a:avLst/>
          </a:prstGeom>
        </p:spPr>
        <p:txBody>
          <a:bodyPr vert="horz" wrap="square" lIns="0" tIns="0" rIns="0" bIns="0" rtlCol="0">
            <a:spAutoFit/>
          </a:bodyPr>
          <a:lstStyle>
            <a:lvl1pPr marL="0" indent="0" algn="l" defTabSz="914400" rtl="0" eaLnBrk="1" latinLnBrk="0" hangingPunct="1">
              <a:lnSpc>
                <a:spcPct val="125000"/>
              </a:lnSpc>
              <a:spcBef>
                <a:spcPts val="0"/>
              </a:spcBef>
              <a:buClrTx/>
              <a:buSzPct val="100000"/>
              <a:buFont typeface="Arial" pitchFamily="34" charset="0"/>
              <a:buNone/>
              <a:defRPr sz="1200" kern="1200" spc="0" baseline="0">
                <a:solidFill>
                  <a:schemeClr val="tx1"/>
                </a:solidFill>
                <a:latin typeface="+mn-lt"/>
                <a:ea typeface="+mn-ea"/>
                <a:cs typeface="+mn-cs"/>
              </a:defRPr>
            </a:lvl1pPr>
            <a:lvl2pPr marL="285750" indent="-114300" algn="l" defTabSz="914400" rtl="0" eaLnBrk="1" latinLnBrk="0" hangingPunct="1">
              <a:lnSpc>
                <a:spcPct val="125000"/>
              </a:lnSpc>
              <a:spcBef>
                <a:spcPts val="0"/>
              </a:spcBef>
              <a:buClrTx/>
              <a:buSzPct val="100000"/>
              <a:buFont typeface="Arial" pitchFamily="34" charset="0"/>
              <a:buChar char="•"/>
              <a:defRPr sz="1200" kern="1200" spc="0" baseline="0">
                <a:solidFill>
                  <a:schemeClr val="tx1">
                    <a:lumMod val="60000"/>
                    <a:lumOff val="40000"/>
                  </a:schemeClr>
                </a:solidFill>
                <a:latin typeface="+mn-lt"/>
                <a:ea typeface="+mn-ea"/>
                <a:cs typeface="+mn-cs"/>
              </a:defRPr>
            </a:lvl2pPr>
            <a:lvl3pPr marL="457200" indent="-114300" algn="l" defTabSz="914400" rtl="0" eaLnBrk="1" latinLnBrk="0" hangingPunct="1">
              <a:lnSpc>
                <a:spcPct val="125000"/>
              </a:lnSpc>
              <a:spcBef>
                <a:spcPts val="0"/>
              </a:spcBef>
              <a:buClrTx/>
              <a:buSzPct val="100000"/>
              <a:buFont typeface="Arial" pitchFamily="34" charset="0"/>
              <a:buChar char="•"/>
              <a:defRPr sz="1200" kern="1200" spc="0" baseline="0">
                <a:solidFill>
                  <a:schemeClr val="tx1">
                    <a:tint val="75000"/>
                  </a:schemeClr>
                </a:solidFill>
                <a:latin typeface="+mn-lt"/>
                <a:ea typeface="+mn-ea"/>
                <a:cs typeface="+mn-cs"/>
              </a:defRPr>
            </a:lvl3pPr>
            <a:lvl4pPr marL="628650" indent="-114300" algn="l" defTabSz="914400" rtl="0" eaLnBrk="1" latinLnBrk="0" hangingPunct="1">
              <a:lnSpc>
                <a:spcPct val="125000"/>
              </a:lnSpc>
              <a:spcBef>
                <a:spcPts val="0"/>
              </a:spcBef>
              <a:buClrTx/>
              <a:buSzPct val="100000"/>
              <a:buFont typeface="Arial" pitchFamily="34" charset="0"/>
              <a:buChar char="•"/>
              <a:defRPr sz="1200" kern="1200" spc="0" baseline="0">
                <a:solidFill>
                  <a:schemeClr val="tx1">
                    <a:tint val="75000"/>
                  </a:schemeClr>
                </a:solidFill>
                <a:latin typeface="+mn-lt"/>
                <a:ea typeface="+mn-ea"/>
                <a:cs typeface="+mn-cs"/>
              </a:defRPr>
            </a:lvl4pPr>
            <a:lvl5pPr marL="742950" indent="-114300" algn="l" defTabSz="914400" rtl="0" eaLnBrk="1" latinLnBrk="0" hangingPunct="1">
              <a:lnSpc>
                <a:spcPct val="125000"/>
              </a:lnSpc>
              <a:spcBef>
                <a:spcPts val="0"/>
              </a:spcBef>
              <a:buClrTx/>
              <a:buSzPct val="100000"/>
              <a:buFont typeface="Arial" pitchFamily="34" charset="0"/>
              <a:buChar char="•"/>
              <a:defRPr sz="1200" kern="1200" spc="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t>Matthias Shapiro</a:t>
            </a:r>
          </a:p>
          <a:p>
            <a:r>
              <a:rPr lang="en-US" sz="2800" dirty="0" smtClean="0"/>
              <a:t>mashapir@microsoft.com</a:t>
            </a:r>
          </a:p>
          <a:p>
            <a:r>
              <a:rPr lang="en-US" sz="2800" dirty="0"/>
              <a:t>http://</a:t>
            </a:r>
            <a:r>
              <a:rPr lang="en-US" sz="2800" dirty="0" smtClean="0"/>
              <a:t>matthiasshapiro.com</a:t>
            </a:r>
            <a:endParaRPr lang="en-US" sz="2800" dirty="0"/>
          </a:p>
        </p:txBody>
      </p:sp>
    </p:spTree>
    <p:extLst>
      <p:ext uri="{BB962C8B-B14F-4D97-AF65-F5344CB8AC3E}">
        <p14:creationId xmlns:p14="http://schemas.microsoft.com/office/powerpoint/2010/main" val="255067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94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New Windows Phone Runtime Location API</a:t>
            </a:r>
            <a:endParaRPr lang="en-GB" dirty="0"/>
          </a:p>
        </p:txBody>
      </p:sp>
      <p:sp>
        <p:nvSpPr>
          <p:cNvPr id="5" name="Text Placeholder 4"/>
          <p:cNvSpPr>
            <a:spLocks noGrp="1"/>
          </p:cNvSpPr>
          <p:nvPr>
            <p:ph type="body" sz="quarter" idx="17"/>
          </p:nvPr>
        </p:nvSpPr>
        <p:spPr/>
        <p:txBody>
          <a:bodyPr>
            <a:normAutofit/>
          </a:bodyPr>
          <a:lstStyle/>
          <a:p>
            <a:endParaRPr lang="en-GB" dirty="0"/>
          </a:p>
        </p:txBody>
      </p:sp>
      <p:sp>
        <p:nvSpPr>
          <p:cNvPr id="3" name="Slide Number Placeholder 2"/>
          <p:cNvSpPr>
            <a:spLocks noGrp="1"/>
          </p:cNvSpPr>
          <p:nvPr>
            <p:ph type="sldNum" sz="quarter" idx="20"/>
          </p:nvPr>
        </p:nvSpPr>
        <p:spPr/>
        <p:txBody>
          <a:bodyPr/>
          <a:lstStyle/>
          <a:p>
            <a:fld id="{271031BA-9959-4FE2-909F-37D65262A7B4}" type="slidenum">
              <a:rPr lang="en-US" smtClean="0"/>
              <a:pPr/>
              <a:t>5</a:t>
            </a:fld>
            <a:endParaRPr lang="en-US" dirty="0"/>
          </a:p>
        </p:txBody>
      </p:sp>
      <p:sp>
        <p:nvSpPr>
          <p:cNvPr id="9" name="Text Placeholder 8"/>
          <p:cNvSpPr>
            <a:spLocks noGrp="1"/>
          </p:cNvSpPr>
          <p:nvPr>
            <p:ph type="body" sz="quarter" idx="21"/>
          </p:nvPr>
        </p:nvSpPr>
        <p:spPr>
          <a:xfrm>
            <a:off x="457200" y="1113141"/>
            <a:ext cx="8229600" cy="3018127"/>
          </a:xfrm>
        </p:spPr>
        <p:txBody>
          <a:bodyPr/>
          <a:lstStyle/>
          <a:p>
            <a:pPr lvl="1"/>
            <a:r>
              <a:rPr lang="en-US" sz="2000" dirty="0" smtClean="0"/>
              <a:t>Replaces Bing Maps</a:t>
            </a:r>
          </a:p>
          <a:p>
            <a:pPr lvl="1"/>
            <a:endParaRPr lang="en-US" sz="2000" dirty="0" smtClean="0"/>
          </a:p>
          <a:p>
            <a:pPr lvl="1"/>
            <a:r>
              <a:rPr lang="en-US" sz="2000" dirty="0" smtClean="0"/>
              <a:t>Supports Managed and Native code</a:t>
            </a:r>
          </a:p>
          <a:p>
            <a:pPr lvl="1"/>
            <a:endParaRPr lang="en-US" sz="2000" dirty="0" smtClean="0"/>
          </a:p>
          <a:p>
            <a:pPr lvl="1"/>
            <a:r>
              <a:rPr lang="en-US" sz="2000" dirty="0"/>
              <a:t>Converges with Windows 8</a:t>
            </a:r>
          </a:p>
          <a:p>
            <a:pPr lvl="1"/>
            <a:endParaRPr lang="en-US" sz="2000" dirty="0"/>
          </a:p>
          <a:p>
            <a:pPr lvl="1"/>
            <a:r>
              <a:rPr lang="en-US" sz="2000" dirty="0" smtClean="0"/>
              <a:t>Improved one-shot location acquisition</a:t>
            </a:r>
          </a:p>
          <a:p>
            <a:pPr lvl="1"/>
            <a:endParaRPr lang="en-US" sz="2000" dirty="0"/>
          </a:p>
          <a:p>
            <a:pPr lvl="1"/>
            <a:r>
              <a:rPr lang="en-US" sz="2000" dirty="0" smtClean="0"/>
              <a:t>&lt;Map&gt; XAML Control</a:t>
            </a:r>
          </a:p>
        </p:txBody>
      </p:sp>
    </p:spTree>
    <p:extLst>
      <p:ext uri="{BB962C8B-B14F-4D97-AF65-F5344CB8AC3E}">
        <p14:creationId xmlns:p14="http://schemas.microsoft.com/office/powerpoint/2010/main" val="19336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New Windows Phone Runtime Location API</a:t>
            </a:r>
            <a:endParaRPr lang="en-GB" dirty="0"/>
          </a:p>
        </p:txBody>
      </p:sp>
      <p:sp>
        <p:nvSpPr>
          <p:cNvPr id="5" name="Text Placeholder 4"/>
          <p:cNvSpPr>
            <a:spLocks noGrp="1"/>
          </p:cNvSpPr>
          <p:nvPr>
            <p:ph type="body" sz="quarter" idx="17"/>
          </p:nvPr>
        </p:nvSpPr>
        <p:spPr/>
        <p:txBody>
          <a:bodyPr>
            <a:normAutofit/>
          </a:bodyPr>
          <a:lstStyle/>
          <a:p>
            <a:endParaRPr lang="en-GB" dirty="0"/>
          </a:p>
        </p:txBody>
      </p:sp>
      <p:sp>
        <p:nvSpPr>
          <p:cNvPr id="3" name="Slide Number Placeholder 2"/>
          <p:cNvSpPr>
            <a:spLocks noGrp="1"/>
          </p:cNvSpPr>
          <p:nvPr>
            <p:ph type="sldNum" sz="quarter" idx="20"/>
          </p:nvPr>
        </p:nvSpPr>
        <p:spPr/>
        <p:txBody>
          <a:bodyPr/>
          <a:lstStyle/>
          <a:p>
            <a:fld id="{271031BA-9959-4FE2-909F-37D65262A7B4}" type="slidenum">
              <a:rPr lang="en-US" smtClean="0"/>
              <a:pPr/>
              <a:t>6</a:t>
            </a:fld>
            <a:endParaRPr lang="en-US" dirty="0"/>
          </a:p>
        </p:txBody>
      </p:sp>
      <p:sp>
        <p:nvSpPr>
          <p:cNvPr id="9" name="Text Placeholder 8"/>
          <p:cNvSpPr>
            <a:spLocks noGrp="1"/>
          </p:cNvSpPr>
          <p:nvPr>
            <p:ph type="body" sz="quarter" idx="21"/>
          </p:nvPr>
        </p:nvSpPr>
        <p:spPr>
          <a:xfrm>
            <a:off x="457200" y="1482436"/>
            <a:ext cx="8229600" cy="3018127"/>
          </a:xfrm>
        </p:spPr>
        <p:txBody>
          <a:bodyPr/>
          <a:lstStyle/>
          <a:p>
            <a:pPr marL="460375" lvl="1" indent="0">
              <a:buNone/>
            </a:pPr>
            <a:r>
              <a:rPr lang="en-US" sz="2000" dirty="0" smtClean="0"/>
              <a:t>Windows Phone 7 .NET location API</a:t>
            </a:r>
          </a:p>
        </p:txBody>
      </p:sp>
      <p:sp>
        <p:nvSpPr>
          <p:cNvPr id="6" name="Text Placeholder 8"/>
          <p:cNvSpPr txBox="1">
            <a:spLocks/>
          </p:cNvSpPr>
          <p:nvPr/>
        </p:nvSpPr>
        <p:spPr>
          <a:xfrm>
            <a:off x="189908" y="1925940"/>
            <a:ext cx="7983415" cy="3018127"/>
          </a:xfrm>
          <a:prstGeom prst="rect">
            <a:avLst/>
          </a:prstGeom>
        </p:spPr>
        <p:txBody>
          <a:bodyPr vert="horz" lIns="0" tIns="0" rIns="0" bIns="0" rtlCol="0">
            <a:noAutofit/>
          </a:bodyPr>
          <a:lstStyle>
            <a:lvl1pPr marL="114300" indent="-114300" algn="l" defTabSz="914400"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57467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10287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148907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19431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lgn="ctr">
              <a:buFont typeface="Arial" pitchFamily="34" charset="0"/>
              <a:buNone/>
            </a:pPr>
            <a:r>
              <a:rPr lang="en-US" sz="6000" dirty="0" smtClean="0">
                <a:solidFill>
                  <a:srgbClr val="22BDEF"/>
                </a:solidFill>
                <a:latin typeface="Segoe WP Black" panose="020B0A02040504020203" pitchFamily="34" charset="0"/>
              </a:rPr>
              <a:t>FULLY SUPPORTED</a:t>
            </a:r>
          </a:p>
        </p:txBody>
      </p:sp>
      <p:sp>
        <p:nvSpPr>
          <p:cNvPr id="7" name="Text Placeholder 8"/>
          <p:cNvSpPr txBox="1">
            <a:spLocks/>
          </p:cNvSpPr>
          <p:nvPr/>
        </p:nvSpPr>
        <p:spPr>
          <a:xfrm>
            <a:off x="189907" y="3121620"/>
            <a:ext cx="7983415" cy="3018127"/>
          </a:xfrm>
          <a:prstGeom prst="rect">
            <a:avLst/>
          </a:prstGeom>
        </p:spPr>
        <p:txBody>
          <a:bodyPr vert="horz" lIns="0" tIns="0" rIns="0" bIns="0" rtlCol="0">
            <a:noAutofit/>
          </a:bodyPr>
          <a:lstStyle>
            <a:lvl1pPr marL="114300" indent="-114300" algn="l" defTabSz="914400"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57467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10287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148907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19431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lgn="ctr">
              <a:buFont typeface="Arial" pitchFamily="34" charset="0"/>
              <a:buNone/>
            </a:pPr>
            <a:r>
              <a:rPr lang="en-US" sz="6000" dirty="0" smtClean="0">
                <a:solidFill>
                  <a:srgbClr val="22BDEF"/>
                </a:solidFill>
                <a:latin typeface="Segoe WP Black" panose="020B0A02040504020203" pitchFamily="34" charset="0"/>
              </a:rPr>
              <a:t>HOWEVER</a:t>
            </a:r>
          </a:p>
        </p:txBody>
      </p:sp>
    </p:spTree>
    <p:extLst>
      <p:ext uri="{BB962C8B-B14F-4D97-AF65-F5344CB8AC3E}">
        <p14:creationId xmlns:p14="http://schemas.microsoft.com/office/powerpoint/2010/main" val="383984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Location Sources</a:t>
            </a:r>
            <a:endParaRPr lang="en-AU" dirty="0"/>
          </a:p>
        </p:txBody>
      </p:sp>
      <p:sp>
        <p:nvSpPr>
          <p:cNvPr id="16" name="Cloud 15"/>
          <p:cNvSpPr/>
          <p:nvPr/>
        </p:nvSpPr>
        <p:spPr bwMode="auto">
          <a:xfrm>
            <a:off x="3505940" y="4057650"/>
            <a:ext cx="1923380" cy="759186"/>
          </a:xfrm>
          <a:prstGeom prst="cloud">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68573" tIns="34287" rIns="68573" bIns="34287" numCol="1" rtlCol="0" anchor="ctr" anchorCtr="0" compatLnSpc="1">
            <a:prstTxWarp prst="textNoShape">
              <a:avLst/>
            </a:prstTxWarp>
          </a:bodyPr>
          <a:lstStyle/>
          <a:p>
            <a:pPr marL="137153" algn="ctr" defTabSz="685540" fontAlgn="base">
              <a:spcBef>
                <a:spcPct val="0"/>
              </a:spcBef>
              <a:spcAft>
                <a:spcPct val="0"/>
              </a:spcAft>
            </a:pPr>
            <a:r>
              <a:rPr lang="en-US" b="1" dirty="0">
                <a:solidFill>
                  <a:schemeClr val="tx1"/>
                </a:solidFill>
              </a:rPr>
              <a:t>Location Services</a:t>
            </a:r>
            <a:endParaRPr lang="en-AU" b="1" dirty="0">
              <a:solidFill>
                <a:schemeClr val="tx1"/>
              </a:solidFill>
            </a:endParaRPr>
          </a:p>
        </p:txBody>
      </p:sp>
      <p:grpSp>
        <p:nvGrpSpPr>
          <p:cNvPr id="24" name="Cell Waves"/>
          <p:cNvGrpSpPr/>
          <p:nvPr/>
        </p:nvGrpSpPr>
        <p:grpSpPr>
          <a:xfrm rot="4928368">
            <a:off x="2453668" y="2171181"/>
            <a:ext cx="830276" cy="785620"/>
            <a:chOff x="2839233" y="2344094"/>
            <a:chExt cx="1384788" cy="1333498"/>
          </a:xfrm>
        </p:grpSpPr>
        <p:sp>
          <p:nvSpPr>
            <p:cNvPr id="19" name="Block Arc 18"/>
            <p:cNvSpPr/>
            <p:nvPr/>
          </p:nvSpPr>
          <p:spPr bwMode="auto">
            <a:xfrm>
              <a:off x="3009900" y="2515544"/>
              <a:ext cx="1028700" cy="990599"/>
            </a:xfrm>
            <a:prstGeom prst="blockArc">
              <a:avLst>
                <a:gd name="adj1" fmla="val 10800000"/>
                <a:gd name="adj2" fmla="val 18015953"/>
                <a:gd name="adj3" fmla="val 6090"/>
              </a:avLst>
            </a:prstGeom>
            <a:noFill/>
            <a:ln w="76200">
              <a:solidFill>
                <a:schemeClr val="accent5">
                  <a:lumMod val="60000"/>
                  <a:lumOff val="40000"/>
                </a:schemeClr>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b="1" dirty="0">
                <a:solidFill>
                  <a:schemeClr val="tx1"/>
                </a:solidFill>
              </a:endParaRPr>
            </a:p>
          </p:txBody>
        </p:sp>
        <p:sp>
          <p:nvSpPr>
            <p:cNvPr id="22" name="Block Arc 21"/>
            <p:cNvSpPr/>
            <p:nvPr/>
          </p:nvSpPr>
          <p:spPr bwMode="auto">
            <a:xfrm>
              <a:off x="2839233" y="2344094"/>
              <a:ext cx="1384788" cy="1333498"/>
            </a:xfrm>
            <a:prstGeom prst="blockArc">
              <a:avLst>
                <a:gd name="adj1" fmla="val 10800000"/>
                <a:gd name="adj2" fmla="val 17907671"/>
                <a:gd name="adj3" fmla="val 4429"/>
              </a:avLst>
            </a:prstGeom>
            <a:noFill/>
            <a:ln w="76200">
              <a:solidFill>
                <a:schemeClr val="accent5">
                  <a:lumMod val="20000"/>
                  <a:lumOff val="80000"/>
                </a:schemeClr>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b="1" dirty="0">
                <a:solidFill>
                  <a:schemeClr val="tx1"/>
                </a:solidFill>
              </a:endParaRPr>
            </a:p>
          </p:txBody>
        </p:sp>
        <p:sp>
          <p:nvSpPr>
            <p:cNvPr id="23" name="Block Arc 22"/>
            <p:cNvSpPr/>
            <p:nvPr/>
          </p:nvSpPr>
          <p:spPr bwMode="auto">
            <a:xfrm>
              <a:off x="3168161" y="2667944"/>
              <a:ext cx="712177" cy="685799"/>
            </a:xfrm>
            <a:prstGeom prst="blockArc">
              <a:avLst>
                <a:gd name="adj1" fmla="val 10800000"/>
                <a:gd name="adj2" fmla="val 17967310"/>
                <a:gd name="adj3" fmla="val 9055"/>
              </a:avLst>
            </a:prstGeom>
            <a:noFill/>
            <a:ln w="76200">
              <a:solidFill>
                <a:schemeClr val="accent5"/>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b="1" dirty="0">
                <a:solidFill>
                  <a:schemeClr val="tx1"/>
                </a:solidFill>
              </a:endParaRPr>
            </a:p>
          </p:txBody>
        </p:sp>
      </p:grpSp>
      <p:grpSp>
        <p:nvGrpSpPr>
          <p:cNvPr id="25" name="GPS Waves"/>
          <p:cNvGrpSpPr/>
          <p:nvPr/>
        </p:nvGrpSpPr>
        <p:grpSpPr>
          <a:xfrm rot="15496855">
            <a:off x="5254454" y="725231"/>
            <a:ext cx="830276" cy="785620"/>
            <a:chOff x="2839233" y="2344094"/>
            <a:chExt cx="1384788" cy="1333498"/>
          </a:xfrm>
        </p:grpSpPr>
        <p:sp>
          <p:nvSpPr>
            <p:cNvPr id="26" name="Block Arc 25"/>
            <p:cNvSpPr/>
            <p:nvPr/>
          </p:nvSpPr>
          <p:spPr bwMode="auto">
            <a:xfrm>
              <a:off x="3009900" y="2515544"/>
              <a:ext cx="1028700" cy="990599"/>
            </a:xfrm>
            <a:prstGeom prst="blockArc">
              <a:avLst>
                <a:gd name="adj1" fmla="val 10800000"/>
                <a:gd name="adj2" fmla="val 18015953"/>
                <a:gd name="adj3" fmla="val 6090"/>
              </a:avLst>
            </a:prstGeom>
            <a:noFill/>
            <a:ln w="76200">
              <a:solidFill>
                <a:schemeClr val="accent1">
                  <a:lumMod val="60000"/>
                  <a:lumOff val="40000"/>
                </a:schemeClr>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b="1" dirty="0">
                <a:solidFill>
                  <a:schemeClr val="tx1"/>
                </a:solidFill>
              </a:endParaRPr>
            </a:p>
          </p:txBody>
        </p:sp>
        <p:sp>
          <p:nvSpPr>
            <p:cNvPr id="27" name="Block Arc 26"/>
            <p:cNvSpPr/>
            <p:nvPr/>
          </p:nvSpPr>
          <p:spPr bwMode="auto">
            <a:xfrm>
              <a:off x="2839233" y="2344094"/>
              <a:ext cx="1384788" cy="1333498"/>
            </a:xfrm>
            <a:prstGeom prst="blockArc">
              <a:avLst>
                <a:gd name="adj1" fmla="val 10800000"/>
                <a:gd name="adj2" fmla="val 17907671"/>
                <a:gd name="adj3" fmla="val 4429"/>
              </a:avLst>
            </a:prstGeom>
            <a:noFill/>
            <a:ln w="76200">
              <a:solidFill>
                <a:schemeClr val="accent1">
                  <a:lumMod val="20000"/>
                  <a:lumOff val="80000"/>
                </a:schemeClr>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b="1" dirty="0">
                <a:solidFill>
                  <a:schemeClr val="tx1"/>
                </a:solidFill>
              </a:endParaRPr>
            </a:p>
          </p:txBody>
        </p:sp>
        <p:sp>
          <p:nvSpPr>
            <p:cNvPr id="28" name="Block Arc 27"/>
            <p:cNvSpPr/>
            <p:nvPr/>
          </p:nvSpPr>
          <p:spPr bwMode="auto">
            <a:xfrm>
              <a:off x="3168161" y="2667944"/>
              <a:ext cx="712177" cy="685799"/>
            </a:xfrm>
            <a:prstGeom prst="blockArc">
              <a:avLst>
                <a:gd name="adj1" fmla="val 10800000"/>
                <a:gd name="adj2" fmla="val 17967310"/>
                <a:gd name="adj3" fmla="val 9055"/>
              </a:avLst>
            </a:prstGeom>
            <a:noFill/>
            <a:ln w="76200">
              <a:solidFill>
                <a:schemeClr val="accent1"/>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b="1" dirty="0">
                <a:solidFill>
                  <a:schemeClr val="tx1"/>
                </a:solidFill>
              </a:endParaRPr>
            </a:p>
          </p:txBody>
        </p:sp>
      </p:grpSp>
      <p:grpSp>
        <p:nvGrpSpPr>
          <p:cNvPr id="29" name="WiFi Waves"/>
          <p:cNvGrpSpPr/>
          <p:nvPr/>
        </p:nvGrpSpPr>
        <p:grpSpPr>
          <a:xfrm rot="19993859">
            <a:off x="5296463" y="2634457"/>
            <a:ext cx="815837" cy="799523"/>
            <a:chOff x="2839233" y="2344094"/>
            <a:chExt cx="1384788" cy="1333498"/>
          </a:xfrm>
        </p:grpSpPr>
        <p:sp>
          <p:nvSpPr>
            <p:cNvPr id="30" name="Block Arc 29"/>
            <p:cNvSpPr/>
            <p:nvPr/>
          </p:nvSpPr>
          <p:spPr bwMode="auto">
            <a:xfrm>
              <a:off x="3009900" y="2515544"/>
              <a:ext cx="1028700" cy="990599"/>
            </a:xfrm>
            <a:prstGeom prst="blockArc">
              <a:avLst>
                <a:gd name="adj1" fmla="val 10800000"/>
                <a:gd name="adj2" fmla="val 18015953"/>
                <a:gd name="adj3" fmla="val 6090"/>
              </a:avLst>
            </a:prstGeom>
            <a:noFill/>
            <a:ln w="76200">
              <a:solidFill>
                <a:schemeClr val="accent4">
                  <a:lumMod val="60000"/>
                  <a:lumOff val="40000"/>
                </a:schemeClr>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dirty="0">
                <a:solidFill>
                  <a:schemeClr val="tx1"/>
                </a:solidFill>
              </a:endParaRPr>
            </a:p>
          </p:txBody>
        </p:sp>
        <p:sp>
          <p:nvSpPr>
            <p:cNvPr id="31" name="Block Arc 30"/>
            <p:cNvSpPr/>
            <p:nvPr/>
          </p:nvSpPr>
          <p:spPr bwMode="auto">
            <a:xfrm>
              <a:off x="2839233" y="2344094"/>
              <a:ext cx="1384788" cy="1333498"/>
            </a:xfrm>
            <a:prstGeom prst="blockArc">
              <a:avLst>
                <a:gd name="adj1" fmla="val 10800000"/>
                <a:gd name="adj2" fmla="val 17907671"/>
                <a:gd name="adj3" fmla="val 4429"/>
              </a:avLst>
            </a:prstGeom>
            <a:noFill/>
            <a:ln w="76200">
              <a:solidFill>
                <a:schemeClr val="accent4">
                  <a:lumMod val="20000"/>
                  <a:lumOff val="80000"/>
                </a:schemeClr>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dirty="0">
                <a:solidFill>
                  <a:schemeClr val="tx1"/>
                </a:solidFill>
              </a:endParaRPr>
            </a:p>
          </p:txBody>
        </p:sp>
        <p:sp>
          <p:nvSpPr>
            <p:cNvPr id="32" name="Block Arc 31"/>
            <p:cNvSpPr/>
            <p:nvPr/>
          </p:nvSpPr>
          <p:spPr bwMode="auto">
            <a:xfrm>
              <a:off x="3168161" y="2667944"/>
              <a:ext cx="712177" cy="685799"/>
            </a:xfrm>
            <a:prstGeom prst="blockArc">
              <a:avLst>
                <a:gd name="adj1" fmla="val 10800000"/>
                <a:gd name="adj2" fmla="val 17967310"/>
                <a:gd name="adj3" fmla="val 9055"/>
              </a:avLst>
            </a:prstGeom>
            <a:noFill/>
            <a:ln w="76200">
              <a:solidFill>
                <a:schemeClr val="accent4"/>
              </a:solidFill>
              <a:miter lim="800000"/>
              <a:headEnd type="none" w="med" len="med"/>
              <a:tailEnd type="none" w="med" len="med"/>
            </a:ln>
            <a:effectLst/>
            <a:scene3d>
              <a:camera prst="orthographicFront"/>
              <a:lightRig rig="threePt" dir="t"/>
            </a:scene3d>
            <a:sp3d>
              <a:bevelT w="38100" h="38100"/>
            </a:sp3d>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AU" dirty="0">
                <a:solidFill>
                  <a:schemeClr val="tx1"/>
                </a:solidFill>
              </a:endParaRPr>
            </a:p>
          </p:txBody>
        </p:sp>
      </p:grpSp>
      <p:sp>
        <p:nvSpPr>
          <p:cNvPr id="39" name="Up-Down Arrow 38"/>
          <p:cNvSpPr/>
          <p:nvPr/>
        </p:nvSpPr>
        <p:spPr bwMode="auto">
          <a:xfrm>
            <a:off x="4300519" y="3492314"/>
            <a:ext cx="194939" cy="516521"/>
          </a:xfrm>
          <a:prstGeom prst="upDownArrow">
            <a:avLst/>
          </a:prstGeom>
          <a:noFill/>
          <a:ln w="28575">
            <a:solidFill>
              <a:schemeClr val="accent3"/>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3" tIns="34287" rIns="68573" bIns="34287" numCol="1" rtlCol="0" anchor="ctr" anchorCtr="0" compatLnSpc="1">
            <a:prstTxWarp prst="textNoShape">
              <a:avLst/>
            </a:prstTxWarp>
          </a:bodyPr>
          <a:lstStyle/>
          <a:p>
            <a:pPr algn="ctr" defTabSz="685540" fontAlgn="base">
              <a:spcBef>
                <a:spcPct val="0"/>
              </a:spcBef>
              <a:spcAft>
                <a:spcPct val="0"/>
              </a:spcAft>
            </a:pPr>
            <a:endParaRPr lang="en-AU" dirty="0">
              <a:solidFill>
                <a:schemeClr val="tx1"/>
              </a:solidFill>
            </a:endParaRPr>
          </a:p>
        </p:txBody>
      </p:sp>
      <p:sp>
        <p:nvSpPr>
          <p:cNvPr id="40" name="GPS pros / cons"/>
          <p:cNvSpPr txBox="1"/>
          <p:nvPr/>
        </p:nvSpPr>
        <p:spPr>
          <a:xfrm>
            <a:off x="6076077" y="1263019"/>
            <a:ext cx="1039379" cy="900244"/>
          </a:xfrm>
          <a:prstGeom prst="rect">
            <a:avLst/>
          </a:prstGeom>
          <a:noFill/>
        </p:spPr>
        <p:txBody>
          <a:bodyPr wrap="none" lIns="68576" tIns="34289" rIns="68576" bIns="34289" rtlCol="0">
            <a:spAutoFit/>
          </a:bodyPr>
          <a:lstStyle/>
          <a:p>
            <a:r>
              <a:rPr lang="en-US" sz="1350" b="1" dirty="0">
                <a:solidFill>
                  <a:schemeClr val="accent3"/>
                </a:solidFill>
              </a:rPr>
              <a:t>+</a:t>
            </a:r>
            <a:r>
              <a:rPr lang="en-US" sz="1350" b="1" dirty="0"/>
              <a:t> Accuracy</a:t>
            </a:r>
          </a:p>
          <a:p>
            <a:r>
              <a:rPr lang="en-US" sz="1350" b="1" dirty="0">
                <a:solidFill>
                  <a:schemeClr val="accent2"/>
                </a:solidFill>
              </a:rPr>
              <a:t>-</a:t>
            </a:r>
            <a:r>
              <a:rPr lang="en-US" sz="1350" b="1" dirty="0"/>
              <a:t>  Power</a:t>
            </a:r>
          </a:p>
          <a:p>
            <a:r>
              <a:rPr lang="en-US" sz="1350" b="1" dirty="0">
                <a:solidFill>
                  <a:schemeClr val="accent2"/>
                </a:solidFill>
              </a:rPr>
              <a:t>-</a:t>
            </a:r>
            <a:r>
              <a:rPr lang="en-US" sz="1350" b="1" dirty="0"/>
              <a:t>  Speed</a:t>
            </a:r>
          </a:p>
          <a:p>
            <a:r>
              <a:rPr lang="en-US" sz="1350" b="1" dirty="0">
                <a:solidFill>
                  <a:schemeClr val="accent2"/>
                </a:solidFill>
              </a:rPr>
              <a:t>-</a:t>
            </a:r>
            <a:r>
              <a:rPr lang="en-US" sz="1350" b="1" dirty="0"/>
              <a:t>  Indoors</a:t>
            </a:r>
            <a:endParaRPr lang="en-AU" sz="1350" b="1" dirty="0"/>
          </a:p>
        </p:txBody>
      </p:sp>
      <p:sp>
        <p:nvSpPr>
          <p:cNvPr id="41" name="Cell pros / cons"/>
          <p:cNvSpPr txBox="1"/>
          <p:nvPr/>
        </p:nvSpPr>
        <p:spPr>
          <a:xfrm>
            <a:off x="1257300" y="2479255"/>
            <a:ext cx="1200192" cy="900244"/>
          </a:xfrm>
          <a:prstGeom prst="rect">
            <a:avLst/>
          </a:prstGeom>
          <a:noFill/>
        </p:spPr>
        <p:txBody>
          <a:bodyPr wrap="none" lIns="68576" tIns="34289" rIns="68576" bIns="34289" rtlCol="0">
            <a:spAutoFit/>
          </a:bodyPr>
          <a:lstStyle/>
          <a:p>
            <a:r>
              <a:rPr lang="en-US" sz="1350" b="1" dirty="0">
                <a:solidFill>
                  <a:schemeClr val="accent2"/>
                </a:solidFill>
              </a:rPr>
              <a:t>-</a:t>
            </a:r>
            <a:r>
              <a:rPr lang="en-US" sz="1350" b="1" dirty="0"/>
              <a:t>  Accuracy</a:t>
            </a:r>
          </a:p>
          <a:p>
            <a:r>
              <a:rPr lang="en-US" sz="1350" b="1" dirty="0">
                <a:solidFill>
                  <a:schemeClr val="accent3"/>
                </a:solidFill>
              </a:rPr>
              <a:t>+</a:t>
            </a:r>
            <a:r>
              <a:rPr lang="en-US" sz="1350" b="1" dirty="0"/>
              <a:t> Power</a:t>
            </a:r>
          </a:p>
          <a:p>
            <a:r>
              <a:rPr lang="en-US" sz="1350" b="1" dirty="0">
                <a:solidFill>
                  <a:schemeClr val="accent3"/>
                </a:solidFill>
              </a:rPr>
              <a:t>+</a:t>
            </a:r>
            <a:r>
              <a:rPr lang="en-US" sz="1350" b="1" dirty="0"/>
              <a:t> Speed</a:t>
            </a:r>
            <a:endParaRPr lang="en-AU" sz="1350" b="1" dirty="0"/>
          </a:p>
          <a:p>
            <a:r>
              <a:rPr lang="en-US" sz="1350" b="1" dirty="0">
                <a:solidFill>
                  <a:schemeClr val="accent2"/>
                </a:solidFill>
              </a:rPr>
              <a:t>-</a:t>
            </a:r>
            <a:r>
              <a:rPr lang="en-US" sz="1350" b="1" dirty="0"/>
              <a:t>  Wilderness</a:t>
            </a:r>
          </a:p>
        </p:txBody>
      </p:sp>
      <p:sp>
        <p:nvSpPr>
          <p:cNvPr id="42" name="WiFi pros / cons"/>
          <p:cNvSpPr txBox="1"/>
          <p:nvPr/>
        </p:nvSpPr>
        <p:spPr>
          <a:xfrm>
            <a:off x="6343650" y="3522274"/>
            <a:ext cx="1424934" cy="900244"/>
          </a:xfrm>
          <a:prstGeom prst="rect">
            <a:avLst/>
          </a:prstGeom>
          <a:noFill/>
        </p:spPr>
        <p:txBody>
          <a:bodyPr wrap="none" lIns="68576" tIns="34289" rIns="68576" bIns="34289" rtlCol="0">
            <a:spAutoFit/>
          </a:bodyPr>
          <a:lstStyle/>
          <a:p>
            <a:r>
              <a:rPr lang="en-US" sz="1350" b="1" dirty="0">
                <a:solidFill>
                  <a:schemeClr val="accent3"/>
                </a:solidFill>
              </a:rPr>
              <a:t>+</a:t>
            </a:r>
            <a:r>
              <a:rPr lang="en-US" sz="1350" b="1" dirty="0"/>
              <a:t>/</a:t>
            </a:r>
            <a:r>
              <a:rPr lang="en-US" sz="1350" b="1" dirty="0">
                <a:solidFill>
                  <a:schemeClr val="accent2"/>
                </a:solidFill>
              </a:rPr>
              <a:t>-</a:t>
            </a:r>
            <a:r>
              <a:rPr lang="en-US" sz="1350" b="1" dirty="0"/>
              <a:t> Accuracy</a:t>
            </a:r>
          </a:p>
          <a:p>
            <a:r>
              <a:rPr lang="en-US" sz="1350" b="1" dirty="0">
                <a:solidFill>
                  <a:schemeClr val="accent3"/>
                </a:solidFill>
              </a:rPr>
              <a:t>+</a:t>
            </a:r>
            <a:r>
              <a:rPr lang="en-US" sz="1350" b="1" dirty="0"/>
              <a:t>/</a:t>
            </a:r>
            <a:r>
              <a:rPr lang="en-US" sz="1350" b="1" dirty="0">
                <a:solidFill>
                  <a:schemeClr val="accent2"/>
                </a:solidFill>
              </a:rPr>
              <a:t>-</a:t>
            </a:r>
            <a:r>
              <a:rPr lang="en-US" sz="1350" b="1" dirty="0"/>
              <a:t> Power</a:t>
            </a:r>
          </a:p>
          <a:p>
            <a:r>
              <a:rPr lang="en-US" sz="1350" b="1" dirty="0">
                <a:solidFill>
                  <a:schemeClr val="accent3"/>
                </a:solidFill>
              </a:rPr>
              <a:t>+</a:t>
            </a:r>
            <a:r>
              <a:rPr lang="en-US" sz="1350" b="1" dirty="0"/>
              <a:t>/</a:t>
            </a:r>
            <a:r>
              <a:rPr lang="en-US" sz="1350" b="1" dirty="0">
                <a:solidFill>
                  <a:schemeClr val="accent2"/>
                </a:solidFill>
              </a:rPr>
              <a:t>-</a:t>
            </a:r>
            <a:r>
              <a:rPr lang="en-US" sz="1350" b="1" dirty="0"/>
              <a:t> Speed</a:t>
            </a:r>
          </a:p>
          <a:p>
            <a:r>
              <a:rPr lang="en-US" sz="1350" b="1" dirty="0">
                <a:solidFill>
                  <a:schemeClr val="accent3"/>
                </a:solidFill>
              </a:rPr>
              <a:t>+</a:t>
            </a:r>
            <a:r>
              <a:rPr lang="en-US" sz="1350" b="1" dirty="0"/>
              <a:t>/</a:t>
            </a:r>
            <a:r>
              <a:rPr lang="en-US" sz="1350" b="1" dirty="0">
                <a:solidFill>
                  <a:schemeClr val="accent2"/>
                </a:solidFill>
              </a:rPr>
              <a:t>-</a:t>
            </a:r>
            <a:r>
              <a:rPr lang="en-US" sz="1350" b="1" dirty="0"/>
              <a:t> Urban areas</a:t>
            </a:r>
            <a:endParaRPr lang="en-AU" sz="1350" b="1" dirty="0"/>
          </a:p>
        </p:txBody>
      </p:sp>
      <p:grpSp>
        <p:nvGrpSpPr>
          <p:cNvPr id="6" name="GPS"/>
          <p:cNvGrpSpPr/>
          <p:nvPr/>
        </p:nvGrpSpPr>
        <p:grpSpPr>
          <a:xfrm>
            <a:off x="5669592" y="342900"/>
            <a:ext cx="1579921" cy="920118"/>
            <a:chOff x="8831057" y="191267"/>
            <a:chExt cx="2808017" cy="1534633"/>
          </a:xfrm>
        </p:grpSpPr>
        <p:pic>
          <p:nvPicPr>
            <p:cNvPr id="45" name="satellite" descr="satellite_line.png"/>
            <p:cNvPicPr>
              <a:picLocks noChangeAspect="1"/>
            </p:cNvPicPr>
            <p:nvPr/>
          </p:nvPicPr>
          <p:blipFill>
            <a:blip r:embed="rId4" cstate="print">
              <a:duotone>
                <a:schemeClr val="accent1">
                  <a:shade val="45000"/>
                  <a:satMod val="135000"/>
                </a:schemeClr>
                <a:prstClr val="white"/>
              </a:duotone>
            </a:blip>
            <a:stretch>
              <a:fillRect/>
            </a:stretch>
          </p:blipFill>
          <p:spPr>
            <a:xfrm>
              <a:off x="8831057" y="191267"/>
              <a:ext cx="2743200" cy="1527926"/>
            </a:xfrm>
            <a:prstGeom prst="rect">
              <a:avLst/>
            </a:prstGeom>
            <a:noFill/>
            <a:ln>
              <a:noFill/>
            </a:ln>
          </p:spPr>
        </p:pic>
        <p:sp>
          <p:nvSpPr>
            <p:cNvPr id="46" name="Rectangle 45"/>
            <p:cNvSpPr/>
            <p:nvPr/>
          </p:nvSpPr>
          <p:spPr bwMode="auto">
            <a:xfrm>
              <a:off x="10498306" y="1242294"/>
              <a:ext cx="1140768" cy="483606"/>
            </a:xfrm>
            <a:prstGeom prst="rect">
              <a:avLst/>
            </a:prstGeom>
            <a:noFill/>
            <a:ln w="38100">
              <a:no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77" tIns="34289" rIns="68577" bIns="34289"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40" fontAlgn="base">
                <a:spcBef>
                  <a:spcPct val="0"/>
                </a:spcBef>
                <a:spcAft>
                  <a:spcPct val="0"/>
                </a:spcAft>
              </a:pPr>
              <a:r>
                <a:rPr lang="en-US" b="1" dirty="0">
                  <a:solidFill>
                    <a:schemeClr val="tx1"/>
                  </a:solidFill>
                </a:rPr>
                <a:t>GPS</a:t>
              </a:r>
              <a:endParaRPr lang="en-AU" b="1" dirty="0">
                <a:solidFill>
                  <a:schemeClr val="tx1"/>
                </a:solidFill>
              </a:endParaRPr>
            </a:p>
          </p:txBody>
        </p:sp>
      </p:grpSp>
      <p:grpSp>
        <p:nvGrpSpPr>
          <p:cNvPr id="7" name="Cell towers"/>
          <p:cNvGrpSpPr/>
          <p:nvPr/>
        </p:nvGrpSpPr>
        <p:grpSpPr>
          <a:xfrm>
            <a:off x="1830631" y="2491422"/>
            <a:ext cx="1406475" cy="1877006"/>
            <a:chOff x="1134484" y="3276601"/>
            <a:chExt cx="2499749" cy="3130595"/>
          </a:xfrm>
        </p:grpSpPr>
        <p:sp>
          <p:nvSpPr>
            <p:cNvPr id="48" name="TextBox 32"/>
            <p:cNvSpPr txBox="1"/>
            <p:nvPr/>
          </p:nvSpPr>
          <p:spPr>
            <a:xfrm>
              <a:off x="1134484" y="5791200"/>
              <a:ext cx="2499749" cy="615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Cell Towers</a:t>
              </a:r>
              <a:endParaRPr lang="en-AU" b="1" dirty="0"/>
            </a:p>
          </p:txBody>
        </p:sp>
        <p:pic>
          <p:nvPicPr>
            <p:cNvPr id="49" name="celltower" descr="celltower_line.png"/>
            <p:cNvPicPr>
              <a:picLocks noChangeAspect="1"/>
            </p:cNvPicPr>
            <p:nvPr/>
          </p:nvPicPr>
          <p:blipFill>
            <a:blip r:embed="rId5" cstate="print">
              <a:duotone>
                <a:schemeClr val="accent6">
                  <a:shade val="45000"/>
                  <a:satMod val="135000"/>
                </a:schemeClr>
                <a:prstClr val="white"/>
              </a:duotone>
            </a:blip>
            <a:stretch>
              <a:fillRect/>
            </a:stretch>
          </p:blipFill>
          <p:spPr>
            <a:xfrm>
              <a:off x="1808501" y="3276601"/>
              <a:ext cx="1192966" cy="2578615"/>
            </a:xfrm>
            <a:prstGeom prst="rect">
              <a:avLst/>
            </a:prstGeom>
          </p:spPr>
        </p:pic>
      </p:grpSp>
      <p:grpSp>
        <p:nvGrpSpPr>
          <p:cNvPr id="5" name="WiFi"/>
          <p:cNvGrpSpPr/>
          <p:nvPr/>
        </p:nvGrpSpPr>
        <p:grpSpPr>
          <a:xfrm>
            <a:off x="5698620" y="3085376"/>
            <a:ext cx="927500" cy="806625"/>
            <a:chOff x="9364744" y="3872222"/>
            <a:chExt cx="1648458" cy="1345342"/>
          </a:xfrm>
        </p:grpSpPr>
        <p:sp>
          <p:nvSpPr>
            <p:cNvPr id="34" name="TextBox 33"/>
            <p:cNvSpPr txBox="1"/>
            <p:nvPr/>
          </p:nvSpPr>
          <p:spPr>
            <a:xfrm>
              <a:off x="9709809" y="4017882"/>
              <a:ext cx="974942" cy="500496"/>
            </a:xfrm>
            <a:prstGeom prst="rect">
              <a:avLst/>
            </a:prstGeom>
            <a:noFill/>
          </p:spPr>
          <p:txBody>
            <a:bodyPr wrap="none" rtlCol="0">
              <a:spAutoFit/>
            </a:bodyPr>
            <a:lstStyle/>
            <a:p>
              <a:r>
                <a:rPr lang="en-US" sz="1350" b="1" dirty="0" err="1"/>
                <a:t>WiFi</a:t>
              </a:r>
              <a:endParaRPr lang="en-AU" b="1" dirty="0"/>
            </a:p>
          </p:txBody>
        </p:sp>
        <p:sp>
          <p:nvSpPr>
            <p:cNvPr id="3" name="Isosceles Triangle 2"/>
            <p:cNvSpPr/>
            <p:nvPr/>
          </p:nvSpPr>
          <p:spPr bwMode="auto">
            <a:xfrm rot="10800000">
              <a:off x="9364744" y="3872222"/>
              <a:ext cx="1648458" cy="1345342"/>
            </a:xfrm>
            <a:prstGeom prst="triangle">
              <a:avLst/>
            </a:prstGeom>
            <a:noFill/>
            <a:ln w="57150" cmpd="sng">
              <a:solidFill>
                <a:schemeClr val="accent4"/>
              </a:solidFill>
              <a:miter lim="800000"/>
              <a:headEnd type="none" w="med" len="med"/>
              <a:tailEnd type="none" w="med" len="med"/>
            </a:ln>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40" fontAlgn="base">
                <a:spcBef>
                  <a:spcPct val="0"/>
                </a:spcBef>
                <a:spcAft>
                  <a:spcPct val="0"/>
                </a:spcAft>
              </a:pPr>
              <a:endParaRPr lang="en-US" b="1" dirty="0">
                <a:solidFill>
                  <a:schemeClr val="tx1"/>
                </a:solidFill>
              </a:endParaRPr>
            </a:p>
          </p:txBody>
        </p:sp>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8128" y="1051157"/>
            <a:ext cx="1279607" cy="2326107"/>
          </a:xfrm>
          <a:prstGeom prst="rect">
            <a:avLst/>
          </a:prstGeom>
        </p:spPr>
      </p:pic>
    </p:spTree>
    <p:custDataLst>
      <p:tags r:id="rId1"/>
    </p:custDataLst>
    <p:extLst>
      <p:ext uri="{BB962C8B-B14F-4D97-AF65-F5344CB8AC3E}">
        <p14:creationId xmlns:p14="http://schemas.microsoft.com/office/powerpoint/2010/main" val="293472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9" grpId="0" animBg="1"/>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How to Get the Phone’s Current Location</a:t>
            </a:r>
            <a:endParaRPr lang="en-GB" dirty="0"/>
          </a:p>
        </p:txBody>
      </p:sp>
      <p:sp>
        <p:nvSpPr>
          <p:cNvPr id="4" name="Text Placeholder 8"/>
          <p:cNvSpPr txBox="1">
            <a:spLocks/>
          </p:cNvSpPr>
          <p:nvPr/>
        </p:nvSpPr>
        <p:spPr>
          <a:xfrm>
            <a:off x="457200" y="1482436"/>
            <a:ext cx="8229600" cy="3018127"/>
          </a:xfrm>
          <a:prstGeom prst="rect">
            <a:avLst/>
          </a:prstGeom>
        </p:spPr>
        <p:txBody>
          <a:bodyPr/>
          <a:lstStyle>
            <a:lvl1pPr marL="114300" indent="-114300" algn="l" defTabSz="914400"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2889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4572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6318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8001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buFont typeface="Arial" pitchFamily="34" charset="0"/>
              <a:buNone/>
            </a:pPr>
            <a:r>
              <a:rPr lang="en-US" sz="2000" dirty="0" smtClean="0"/>
              <a:t>(Visual Studio)</a:t>
            </a:r>
          </a:p>
        </p:txBody>
      </p:sp>
      <p:sp>
        <p:nvSpPr>
          <p:cNvPr id="3" name="Rectangle 2"/>
          <p:cNvSpPr/>
          <p:nvPr/>
        </p:nvSpPr>
        <p:spPr>
          <a:xfrm>
            <a:off x="342896" y="1198435"/>
            <a:ext cx="8980717" cy="3293209"/>
          </a:xfrm>
          <a:prstGeom prst="rect">
            <a:avLst/>
          </a:prstGeom>
        </p:spPr>
        <p:txBody>
          <a:bodyPr wrap="square">
            <a:spAutoFit/>
          </a:bodyPr>
          <a:lstStyle/>
          <a:p>
            <a:r>
              <a:rPr lang="en-US" sz="1600" dirty="0" err="1">
                <a:solidFill>
                  <a:srgbClr val="2B91AF"/>
                </a:solidFill>
                <a:highlight>
                  <a:srgbClr val="FFFFFF"/>
                </a:highlight>
                <a:latin typeface="Consolas" panose="020B0609020204030204" pitchFamily="49" charset="0"/>
              </a:rPr>
              <a:t>Geolocator</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geolocator</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Geolocator</a:t>
            </a:r>
            <a:r>
              <a:rPr lang="en-US" sz="1600" dirty="0">
                <a:solidFill>
                  <a:srgbClr val="000000"/>
                </a:solidFill>
                <a:highlight>
                  <a:srgbClr val="FFFFFF"/>
                </a:highlight>
                <a:latin typeface="Consolas" panose="020B0609020204030204" pitchFamily="49" charset="0"/>
              </a:rPr>
              <a:t>();</a:t>
            </a:r>
          </a:p>
          <a:p>
            <a:r>
              <a:rPr lang="en-US" sz="1600" dirty="0" err="1">
                <a:solidFill>
                  <a:srgbClr val="000000"/>
                </a:solidFill>
                <a:highlight>
                  <a:srgbClr val="FFFFFF"/>
                </a:highlight>
                <a:latin typeface="Consolas" panose="020B0609020204030204" pitchFamily="49" charset="0"/>
              </a:rPr>
              <a:t>geolocator.DesiredAccuracyInMeters</a:t>
            </a:r>
            <a:r>
              <a:rPr lang="en-US" sz="1600" dirty="0">
                <a:solidFill>
                  <a:srgbClr val="000000"/>
                </a:solidFill>
                <a:highlight>
                  <a:srgbClr val="FFFFFF"/>
                </a:highlight>
                <a:latin typeface="Consolas" panose="020B0609020204030204" pitchFamily="49" charset="0"/>
              </a:rPr>
              <a:t> = 50;</a:t>
            </a:r>
          </a:p>
          <a:p>
            <a:r>
              <a:rPr lang="en-US" sz="1600" dirty="0" err="1" smtClean="0">
                <a:solidFill>
                  <a:srgbClr val="2B91AF"/>
                </a:solidFill>
                <a:highlight>
                  <a:srgbClr val="FFFFFF"/>
                </a:highlight>
                <a:latin typeface="Consolas" panose="020B0609020204030204" pitchFamily="49" charset="0"/>
              </a:rPr>
              <a:t>Geoposition</a:t>
            </a:r>
            <a:r>
              <a:rPr lang="en-US" sz="1600" dirty="0" smtClean="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myLocation</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await</a:t>
            </a:r>
            <a:r>
              <a:rPr lang="en-US" sz="1600" dirty="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geolocator.GetGeopositionAsync</a:t>
            </a:r>
            <a:r>
              <a:rPr lang="en-US" sz="1600" dirty="0" smtClean="0">
                <a:solidFill>
                  <a:srgbClr val="000000"/>
                </a:solidFill>
                <a:highlight>
                  <a:srgbClr val="FFFFFF"/>
                </a:highlight>
                <a:latin typeface="Consolas" panose="020B0609020204030204" pitchFamily="49" charset="0"/>
              </a:rPr>
              <a:t>(</a:t>
            </a:r>
            <a:r>
              <a:rPr lang="en-US" sz="1600" dirty="0" err="1" smtClean="0">
                <a:solidFill>
                  <a:srgbClr val="000000"/>
                </a:solidFill>
                <a:highlight>
                  <a:srgbClr val="FFFFFF"/>
                </a:highlight>
                <a:latin typeface="Consolas" panose="020B0609020204030204" pitchFamily="49" charset="0"/>
              </a:rPr>
              <a:t>maximumAge</a:t>
            </a:r>
            <a:r>
              <a:rPr lang="en-US" sz="1600" dirty="0" smtClean="0">
                <a:solidFill>
                  <a:srgbClr val="000000"/>
                </a:solidFill>
                <a:highlight>
                  <a:srgbClr val="FFFFFF"/>
                </a:highlight>
                <a:latin typeface="Consolas" panose="020B0609020204030204" pitchFamily="49" charset="0"/>
              </a:rPr>
              <a:t>, timeout);</a:t>
            </a:r>
          </a:p>
          <a:p>
            <a:endParaRPr lang="en-US" sz="1600" dirty="0" smtClean="0">
              <a:solidFill>
                <a:srgbClr val="000000"/>
              </a:solidFill>
              <a:highlight>
                <a:srgbClr val="FFFFFF"/>
              </a:highlight>
              <a:latin typeface="Consolas" panose="020B0609020204030204" pitchFamily="49" charset="0"/>
            </a:endParaRPr>
          </a:p>
          <a:p>
            <a:r>
              <a:rPr lang="en-US" sz="1600" dirty="0" smtClean="0">
                <a:solidFill>
                  <a:srgbClr val="008000"/>
                </a:solidFill>
                <a:highlight>
                  <a:srgbClr val="FFFFFF"/>
                </a:highlight>
                <a:latin typeface="Consolas" panose="020B0609020204030204" pitchFamily="49" charset="0"/>
              </a:rPr>
              <a:t>// We need to convert the </a:t>
            </a:r>
            <a:r>
              <a:rPr lang="en-US" sz="1600" dirty="0" err="1" smtClean="0">
                <a:solidFill>
                  <a:srgbClr val="008000"/>
                </a:solidFill>
                <a:highlight>
                  <a:srgbClr val="FFFFFF"/>
                </a:highlight>
                <a:latin typeface="Consolas" panose="020B0609020204030204" pitchFamily="49" charset="0"/>
              </a:rPr>
              <a:t>Geoposition</a:t>
            </a:r>
            <a:r>
              <a:rPr lang="en-US" sz="1600" dirty="0" smtClean="0">
                <a:solidFill>
                  <a:srgbClr val="008000"/>
                </a:solidFill>
                <a:highlight>
                  <a:srgbClr val="FFFFFF"/>
                </a:highlight>
                <a:latin typeface="Consolas" panose="020B0609020204030204" pitchFamily="49" charset="0"/>
              </a:rPr>
              <a:t> to a </a:t>
            </a:r>
            <a:r>
              <a:rPr lang="en-US" sz="1600" dirty="0" err="1" smtClean="0">
                <a:solidFill>
                  <a:srgbClr val="008000"/>
                </a:solidFill>
                <a:highlight>
                  <a:srgbClr val="FFFFFF"/>
                </a:highlight>
                <a:latin typeface="Consolas" panose="020B0609020204030204" pitchFamily="49" charset="0"/>
              </a:rPr>
              <a:t>GeoCoordinate</a:t>
            </a:r>
            <a:r>
              <a:rPr lang="en-US" sz="1600" dirty="0" smtClean="0">
                <a:solidFill>
                  <a:srgbClr val="008000"/>
                </a:solidFill>
                <a:highlight>
                  <a:srgbClr val="FFFFFF"/>
                </a:highlight>
                <a:latin typeface="Consolas" panose="020B0609020204030204" pitchFamily="49" charset="0"/>
              </a:rPr>
              <a:t> to show it on the map</a:t>
            </a:r>
            <a:endParaRPr lang="en-US" sz="1600" dirty="0">
              <a:solidFill>
                <a:srgbClr val="000000"/>
              </a:solidFill>
              <a:highlight>
                <a:srgbClr val="FFFFFF"/>
              </a:highlight>
              <a:latin typeface="Consolas" panose="020B0609020204030204" pitchFamily="49" charset="0"/>
            </a:endParaRPr>
          </a:p>
          <a:p>
            <a:r>
              <a:rPr lang="en-US" sz="1600" dirty="0" err="1">
                <a:solidFill>
                  <a:srgbClr val="2B91AF"/>
                </a:solidFill>
                <a:highlight>
                  <a:srgbClr val="FFFFFF"/>
                </a:highlight>
                <a:latin typeface="Consolas" panose="020B0609020204030204" pitchFamily="49" charset="0"/>
              </a:rPr>
              <a:t>GeoCoordinate</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geoCord</a:t>
            </a:r>
            <a:r>
              <a:rPr lang="en-US" sz="1600" dirty="0">
                <a:solidFill>
                  <a:srgbClr val="000000"/>
                </a:solidFill>
                <a:highlight>
                  <a:srgbClr val="FFFFFF"/>
                </a:highlight>
                <a:latin typeface="Consolas" panose="020B0609020204030204" pitchFamily="49" charset="0"/>
              </a:rPr>
              <a:t> =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GeoCoordinate</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myLocation.Coordinate.Latitude</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myLocation.Coordinate.Longitude</a:t>
            </a:r>
            <a:r>
              <a:rPr lang="en-US" sz="1600" dirty="0">
                <a:solidFill>
                  <a:srgbClr val="000000"/>
                </a:solidFill>
                <a:highlight>
                  <a:srgbClr val="FFFFFF"/>
                </a:highlight>
                <a:latin typeface="Consolas" panose="020B0609020204030204" pitchFamily="49" charset="0"/>
              </a:rPr>
              <a:t>);</a:t>
            </a:r>
          </a:p>
          <a:p>
            <a:r>
              <a:rPr lang="en-US" sz="1600" dirty="0" err="1">
                <a:solidFill>
                  <a:srgbClr val="000000"/>
                </a:solidFill>
                <a:highlight>
                  <a:srgbClr val="FFFFFF"/>
                </a:highlight>
                <a:latin typeface="Consolas" panose="020B0609020204030204" pitchFamily="49" charset="0"/>
              </a:rPr>
              <a:t>MyMapControl.Center</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geoCord</a:t>
            </a:r>
            <a:r>
              <a:rPr lang="en-US" sz="1600" dirty="0" smtClean="0">
                <a:solidFill>
                  <a:srgbClr val="000000"/>
                </a:solidFill>
                <a:highlight>
                  <a:srgbClr val="FFFFFF"/>
                </a:highlight>
                <a:latin typeface="Consolas" panose="020B0609020204030204" pitchFamily="49" charset="0"/>
              </a:rPr>
              <a:t>;</a:t>
            </a:r>
          </a:p>
          <a:p>
            <a:endParaRPr lang="en-US" sz="1600" dirty="0">
              <a:solidFill>
                <a:srgbClr val="000000"/>
              </a:solidFill>
              <a:highlight>
                <a:srgbClr val="FFFFFF"/>
              </a:highlight>
              <a:latin typeface="Consolas" panose="020B0609020204030204" pitchFamily="49" charset="0"/>
            </a:endParaRPr>
          </a:p>
          <a:p>
            <a:r>
              <a:rPr lang="en-US" sz="1600" dirty="0" smtClean="0">
                <a:solidFill>
                  <a:srgbClr val="008000"/>
                </a:solidFill>
                <a:highlight>
                  <a:srgbClr val="FFFFFF"/>
                </a:highlight>
                <a:latin typeface="Consolas" panose="020B0609020204030204" pitchFamily="49" charset="0"/>
              </a:rPr>
              <a:t>// Set up an event handler to watch for location updates</a:t>
            </a:r>
            <a:endParaRPr lang="en-US" sz="1600" dirty="0">
              <a:solidFill>
                <a:srgbClr val="000000"/>
              </a:solidFill>
              <a:highlight>
                <a:srgbClr val="FFFFFF"/>
              </a:highlight>
              <a:latin typeface="Consolas" panose="020B0609020204030204" pitchFamily="49" charset="0"/>
            </a:endParaRPr>
          </a:p>
          <a:p>
            <a:r>
              <a:rPr lang="en-US" sz="1600" dirty="0" err="1" smtClean="0">
                <a:solidFill>
                  <a:srgbClr val="2B91AF"/>
                </a:solidFill>
                <a:highlight>
                  <a:srgbClr val="FFFFFF"/>
                </a:highlight>
                <a:latin typeface="Consolas" panose="020B0609020204030204" pitchFamily="49" charset="0"/>
              </a:rPr>
              <a:t>GeoCoordinate</a:t>
            </a:r>
            <a:r>
              <a:rPr lang="en-US" sz="1600" dirty="0" smtClean="0">
                <a:solidFill>
                  <a:srgbClr val="000000"/>
                </a:solidFill>
                <a:highlight>
                  <a:srgbClr val="FFFFFF"/>
                </a:highlight>
                <a:latin typeface="Consolas" panose="020B0609020204030204" pitchFamily="49" charset="0"/>
              </a:rPr>
              <a:t> </a:t>
            </a:r>
            <a:r>
              <a:rPr lang="en-US" sz="1600" dirty="0" err="1" smtClean="0">
                <a:solidFill>
                  <a:srgbClr val="000000"/>
                </a:solidFill>
                <a:highlight>
                  <a:srgbClr val="FFFFFF"/>
                </a:highlight>
                <a:latin typeface="Consolas" panose="020B0609020204030204" pitchFamily="49" charset="0"/>
              </a:rPr>
              <a:t>geolocator.PositionChanged</a:t>
            </a:r>
            <a:r>
              <a:rPr lang="en-US" sz="1600" dirty="0" smtClean="0">
                <a:solidFill>
                  <a:srgbClr val="000000"/>
                </a:solidFill>
                <a:highlight>
                  <a:srgbClr val="FFFFFF"/>
                </a:highlight>
                <a:latin typeface="Consolas" panose="020B0609020204030204" pitchFamily="49" charset="0"/>
              </a:rPr>
              <a:t> += </a:t>
            </a:r>
            <a:r>
              <a:rPr lang="en-US" sz="1600" dirty="0" err="1" smtClean="0">
                <a:solidFill>
                  <a:srgbClr val="000000"/>
                </a:solidFill>
                <a:highlight>
                  <a:srgbClr val="FFFFFF"/>
                </a:highlight>
                <a:latin typeface="Consolas" panose="020B0609020204030204" pitchFamily="49" charset="0"/>
              </a:rPr>
              <a:t>updatePosition</a:t>
            </a:r>
            <a:r>
              <a:rPr lang="en-US" sz="1600" dirty="0" smtClean="0">
                <a:solidFill>
                  <a:srgbClr val="000000"/>
                </a:solidFill>
                <a:highlight>
                  <a:srgbClr val="FFFFFF"/>
                </a:highlight>
                <a:latin typeface="Consolas" panose="020B0609020204030204" pitchFamily="49" charset="0"/>
              </a:rPr>
              <a:t>;</a:t>
            </a:r>
          </a:p>
          <a:p>
            <a:endParaRPr lang="en-US" sz="1600" dirty="0"/>
          </a:p>
        </p:txBody>
      </p:sp>
    </p:spTree>
    <p:extLst>
      <p:ext uri="{BB962C8B-B14F-4D97-AF65-F5344CB8AC3E}">
        <p14:creationId xmlns:p14="http://schemas.microsoft.com/office/powerpoint/2010/main" val="400988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Position Changed</a:t>
            </a:r>
            <a:endParaRPr lang="en-GB" dirty="0"/>
          </a:p>
        </p:txBody>
      </p:sp>
      <p:sp>
        <p:nvSpPr>
          <p:cNvPr id="4" name="Text Placeholder 3"/>
          <p:cNvSpPr>
            <a:spLocks noGrp="1"/>
          </p:cNvSpPr>
          <p:nvPr>
            <p:ph type="body" sz="quarter" idx="17"/>
          </p:nvPr>
        </p:nvSpPr>
        <p:spPr/>
        <p:txBody>
          <a:bodyPr/>
          <a:lstStyle/>
          <a:p>
            <a:endParaRPr lang="en-GB"/>
          </a:p>
        </p:txBody>
      </p:sp>
      <p:sp>
        <p:nvSpPr>
          <p:cNvPr id="8" name="Rectangle 7"/>
          <p:cNvSpPr/>
          <p:nvPr/>
        </p:nvSpPr>
        <p:spPr>
          <a:xfrm>
            <a:off x="457200" y="1342586"/>
            <a:ext cx="8474529" cy="2646878"/>
          </a:xfrm>
          <a:prstGeom prst="rect">
            <a:avLst/>
          </a:prstGeom>
        </p:spPr>
        <p:txBody>
          <a:bodyPr wrap="square">
            <a:spAutoFit/>
          </a:bodyPr>
          <a:lstStyle/>
          <a:p>
            <a:r>
              <a:rPr lang="en-US" sz="1600" dirty="0">
                <a:solidFill>
                  <a:srgbClr val="0000FF"/>
                </a:solidFill>
                <a:highlight>
                  <a:srgbClr val="FFFFFF"/>
                </a:highlight>
                <a:latin typeface="Consolas" panose="020B0609020204030204" pitchFamily="49" charset="0"/>
              </a:rPr>
              <a:t>void</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newPosition</a:t>
            </a:r>
            <a:r>
              <a:rPr lang="en-US" sz="1600" dirty="0">
                <a:solidFill>
                  <a:srgbClr val="000000"/>
                </a:solidFill>
                <a:highlight>
                  <a:srgbClr val="FFFFFF"/>
                </a:highlight>
                <a:latin typeface="Consolas" panose="020B0609020204030204" pitchFamily="49" charset="0"/>
              </a:rPr>
              <a:t>(</a:t>
            </a:r>
            <a:r>
              <a:rPr lang="en-US" sz="1600" dirty="0" err="1">
                <a:solidFill>
                  <a:srgbClr val="2B91AF"/>
                </a:solidFill>
                <a:highlight>
                  <a:srgbClr val="FFFFFF"/>
                </a:highlight>
                <a:latin typeface="Consolas" panose="020B0609020204030204" pitchFamily="49" charset="0"/>
              </a:rPr>
              <a:t>Geolocator</a:t>
            </a:r>
            <a:r>
              <a:rPr lang="en-US" sz="1600" dirty="0">
                <a:solidFill>
                  <a:srgbClr val="000000"/>
                </a:solidFill>
                <a:highlight>
                  <a:srgbClr val="FFFFFF"/>
                </a:highlight>
                <a:latin typeface="Consolas" panose="020B0609020204030204" pitchFamily="49" charset="0"/>
              </a:rPr>
              <a:t> sender, </a:t>
            </a:r>
            <a:r>
              <a:rPr lang="en-US" sz="1600" dirty="0" err="1">
                <a:solidFill>
                  <a:srgbClr val="2B91AF"/>
                </a:solidFill>
                <a:highlight>
                  <a:srgbClr val="FFFFFF"/>
                </a:highlight>
                <a:latin typeface="Consolas" panose="020B0609020204030204" pitchFamily="49" charset="0"/>
              </a:rPr>
              <a:t>PositionChangedEventArgs</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args</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Deployment</a:t>
            </a:r>
            <a:r>
              <a:rPr lang="en-US" sz="1600" dirty="0" err="1">
                <a:solidFill>
                  <a:srgbClr val="000000"/>
                </a:solidFill>
                <a:highlight>
                  <a:srgbClr val="FFFFFF"/>
                </a:highlight>
                <a:latin typeface="Consolas" panose="020B0609020204030204" pitchFamily="49" charset="0"/>
              </a:rPr>
              <a:t>.Current.Dispatcher.BeginInvoke</a:t>
            </a:r>
            <a:r>
              <a:rPr lang="en-US" sz="1600" dirty="0">
                <a:solidFill>
                  <a:srgbClr val="000000"/>
                </a:solidFill>
                <a:highlight>
                  <a:srgbClr val="FFFFFF"/>
                </a:highlight>
                <a:latin typeface="Consolas" panose="020B0609020204030204" pitchFamily="49" charset="0"/>
              </a:rPr>
              <a:t>(() =&gt;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GeoCoordinate</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geoCord</a:t>
            </a:r>
            <a:r>
              <a:rPr lang="en-US" sz="1600" dirty="0">
                <a:solidFill>
                  <a:srgbClr val="000000"/>
                </a:solidFill>
                <a:highlight>
                  <a:srgbClr val="FFFFFF"/>
                </a:highlight>
                <a:latin typeface="Consolas" panose="020B0609020204030204" pitchFamily="49" charset="0"/>
              </a:rPr>
              <a:t> = </a:t>
            </a:r>
          </a:p>
          <a:p>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new</a:t>
            </a:r>
            <a:r>
              <a:rPr lang="en-US" sz="1600" dirty="0">
                <a:solidFill>
                  <a:srgbClr val="000000"/>
                </a:solidFill>
                <a:highlight>
                  <a:srgbClr val="FFFFFF"/>
                </a:highlight>
                <a:latin typeface="Consolas" panose="020B0609020204030204" pitchFamily="49" charset="0"/>
              </a:rPr>
              <a:t> </a:t>
            </a:r>
            <a:r>
              <a:rPr lang="en-US" sz="1600" dirty="0" err="1">
                <a:solidFill>
                  <a:srgbClr val="2B91AF"/>
                </a:solidFill>
                <a:highlight>
                  <a:srgbClr val="FFFFFF"/>
                </a:highlight>
                <a:latin typeface="Consolas" panose="020B0609020204030204" pitchFamily="49" charset="0"/>
              </a:rPr>
              <a:t>GeoCoordinate</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args.Position.Coordinate.Latitude</a:t>
            </a:r>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args.Position.Coordinate.Longitude</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MyMapControl.Center</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geoCord</a:t>
            </a:r>
            <a:r>
              <a:rPr lang="en-US" sz="1600" dirty="0">
                <a:solidFill>
                  <a:srgbClr val="000000"/>
                </a:solidFill>
                <a:highlight>
                  <a:srgbClr val="FFFFFF"/>
                </a:highlight>
                <a:latin typeface="Consolas" panose="020B0609020204030204" pitchFamily="49" charset="0"/>
              </a:rPr>
              <a:t>;</a:t>
            </a:r>
          </a:p>
          <a:p>
            <a:r>
              <a:rPr lang="en-US" sz="1600" dirty="0">
                <a:solidFill>
                  <a:srgbClr val="000000"/>
                </a:solidFill>
                <a:highlight>
                  <a:srgbClr val="FFFFFF"/>
                </a:highlight>
                <a:latin typeface="Consolas" panose="020B0609020204030204" pitchFamily="49" charset="0"/>
              </a:rPr>
              <a:t>    });</a:t>
            </a:r>
          </a:p>
          <a:p>
            <a:r>
              <a:rPr lang="en-US" sz="1600" dirty="0">
                <a:solidFill>
                  <a:srgbClr val="000000"/>
                </a:solidFill>
                <a:highlight>
                  <a:srgbClr val="FFFFFF"/>
                </a:highlight>
                <a:latin typeface="Consolas" panose="020B0609020204030204" pitchFamily="49" charset="0"/>
              </a:rPr>
              <a:t>}</a:t>
            </a:r>
            <a:endParaRPr lang="en-US" sz="1600" dirty="0"/>
          </a:p>
        </p:txBody>
      </p:sp>
    </p:spTree>
    <p:extLst>
      <p:ext uri="{BB962C8B-B14F-4D97-AF65-F5344CB8AC3E}">
        <p14:creationId xmlns:p14="http://schemas.microsoft.com/office/powerpoint/2010/main" val="237273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20.7|26.8|5.3|42.2|4.5|23.4"/>
</p:tagLst>
</file>

<file path=ppt/theme/theme1.xml><?xml version="1.0" encoding="utf-8"?>
<a:theme xmlns:a="http://schemas.openxmlformats.org/drawingml/2006/main" name="Windows Phone blue">
  <a:themeElements>
    <a:clrScheme name="Custom 32">
      <a:dk1>
        <a:srgbClr val="979796"/>
      </a:dk1>
      <a:lt1>
        <a:srgbClr val="FFFFFF"/>
      </a:lt1>
      <a:dk2>
        <a:srgbClr val="505151"/>
      </a:dk2>
      <a:lt2>
        <a:srgbClr val="F3F3F4"/>
      </a:lt2>
      <a:accent1>
        <a:srgbClr val="22BDEF"/>
      </a:accent1>
      <a:accent2>
        <a:srgbClr val="979796"/>
      </a:accent2>
      <a:accent3>
        <a:srgbClr val="D2D2D3"/>
      </a:accent3>
      <a:accent4>
        <a:srgbClr val="22BDEF"/>
      </a:accent4>
      <a:accent5>
        <a:srgbClr val="979796"/>
      </a:accent5>
      <a:accent6>
        <a:srgbClr val="D2D2D3"/>
      </a:accent6>
      <a:hlink>
        <a:srgbClr val="22BDEF"/>
      </a:hlink>
      <a:folHlink>
        <a:srgbClr val="979796"/>
      </a:folHlink>
    </a:clrScheme>
    <a:fontScheme name="Segoe UI">
      <a:majorFont>
        <a:latin typeface="Segoe UI"/>
        <a:ea typeface=""/>
        <a:cs typeface=""/>
      </a:majorFont>
      <a:minorFont>
        <a:latin typeface="Segoe UI"/>
        <a:ea typeface=""/>
        <a:cs typeface=""/>
      </a:minorFont>
    </a:fontScheme>
    <a:fmtScheme name="WindowsPhone">
      <a:fillStyleLst>
        <a:solidFill>
          <a:schemeClr val="phClr"/>
        </a:solidFill>
        <a:solidFill>
          <a:schemeClr val="phClr">
            <a:tint val="0"/>
          </a:schemeClr>
        </a:solidFill>
        <a:solidFill>
          <a:schemeClr val="phClr"/>
        </a:soli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90000"/>
          </a:schemeClr>
        </a:solidFill>
        <a:solidFill>
          <a:schemeClr val="phClr">
            <a:tint val="90000"/>
          </a:schemeClr>
        </a:solidFill>
        <a:solidFill>
          <a:schemeClr val="phClr">
            <a:tint val="90000"/>
          </a:schemeClr>
        </a:solidFill>
      </a:bgFillStyleLst>
    </a:fmtScheme>
  </a:themeElements>
  <a:objectDefaults>
    <a:spDef>
      <a:spPr>
        <a:solidFill>
          <a:schemeClr val="bg2"/>
        </a:solidFill>
        <a:ln>
          <a:noFill/>
        </a:ln>
      </a:spPr>
      <a:bodyPr lIns="137160" tIns="91440" rIns="137160" bIns="91440" rtlCol="0" anchor="t" anchorCtr="0"/>
      <a:lstStyle>
        <a:defPP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err="1" smtClean="0"/>
        </a:defPPr>
      </a:lstStyle>
    </a:txDef>
  </a:objectDefaults>
  <a:extraClrSchemeLst/>
  <a:custClrLst>
    <a:custClr name="Custom Color 1">
      <a:srgbClr val="00188F"/>
    </a:custClr>
    <a:custClr name="Custom Color 2">
      <a:srgbClr val="00BCF2"/>
    </a:custClr>
    <a:custClr name="Custom Color 3">
      <a:srgbClr val="00D8CC"/>
    </a:custClr>
    <a:custClr name="Custom Color 4">
      <a:srgbClr val="7FBA00"/>
    </a:custClr>
    <a:custClr name="Custom Color 5">
      <a:srgbClr val="BAD80A"/>
    </a:custClr>
    <a:custClr name="Custom Color 6">
      <a:srgbClr val="FFB900"/>
    </a:custClr>
    <a:custClr name="Custom Color 7">
      <a:srgbClr val="FF8C00"/>
    </a:custClr>
    <a:custClr name="Custom Color 8">
      <a:srgbClr val="E81123"/>
    </a:custClr>
    <a:custClr name="Custom Color 9">
      <a:srgbClr val="F472D0"/>
    </a:custClr>
    <a:custClr name="Custom Color 10">
      <a:srgbClr val="9B4F96"/>
    </a:custClr>
  </a:custClrLst>
</a:theme>
</file>

<file path=ppt/theme/theme2.xml><?xml version="1.0" encoding="utf-8"?>
<a:theme xmlns:a="http://schemas.openxmlformats.org/drawingml/2006/main" name="TechEd_2012_Template_16x9 (4)">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3.xml><?xml version="1.0" encoding="utf-8"?>
<a:theme xmlns:a="http://schemas.openxmlformats.org/drawingml/2006/main" name="1_TechEd_2012_Template_16x9 (4)">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Custom 32">
      <a:dk1>
        <a:srgbClr val="979796"/>
      </a:dk1>
      <a:lt1>
        <a:srgbClr val="FFFFFF"/>
      </a:lt1>
      <a:dk2>
        <a:srgbClr val="505151"/>
      </a:dk2>
      <a:lt2>
        <a:srgbClr val="F3F3F4"/>
      </a:lt2>
      <a:accent1>
        <a:srgbClr val="22BDEF"/>
      </a:accent1>
      <a:accent2>
        <a:srgbClr val="979796"/>
      </a:accent2>
      <a:accent3>
        <a:srgbClr val="D2D2D3"/>
      </a:accent3>
      <a:accent4>
        <a:srgbClr val="22BDEF"/>
      </a:accent4>
      <a:accent5>
        <a:srgbClr val="979796"/>
      </a:accent5>
      <a:accent6>
        <a:srgbClr val="D2D2D3"/>
      </a:accent6>
      <a:hlink>
        <a:srgbClr val="22BDEF"/>
      </a:hlink>
      <a:folHlink>
        <a:srgbClr val="979796"/>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00188F"/>
    </a:custClr>
    <a:custClr name="Custom Color 2">
      <a:srgbClr val="00BCF2"/>
    </a:custClr>
    <a:custClr name="Custom Color 3">
      <a:srgbClr val="00D8CC"/>
    </a:custClr>
    <a:custClr name="Custom Color 4">
      <a:srgbClr val="7FBA00"/>
    </a:custClr>
    <a:custClr name="Custom Color 5">
      <a:srgbClr val="BAD80A"/>
    </a:custClr>
    <a:custClr name="Custom Color 6">
      <a:srgbClr val="FFB900"/>
    </a:custClr>
    <a:custClr name="Custom Color 7">
      <a:srgbClr val="FF8C00"/>
    </a:custClr>
    <a:custClr name="Custom Color 8">
      <a:srgbClr val="E81123"/>
    </a:custClr>
    <a:custClr name="Custom Color 9">
      <a:srgbClr val="F472D0"/>
    </a:custClr>
    <a:custClr name="Custom Color 10">
      <a:srgbClr val="9B4F96"/>
    </a:custClr>
  </a:custClrLst>
</a:theme>
</file>

<file path=ppt/theme/theme5.xml><?xml version="1.0" encoding="utf-8"?>
<a:theme xmlns:a="http://schemas.openxmlformats.org/drawingml/2006/main" name="Office Theme">
  <a:themeElements>
    <a:clrScheme name="Custom 32">
      <a:dk1>
        <a:srgbClr val="979796"/>
      </a:dk1>
      <a:lt1>
        <a:srgbClr val="FFFFFF"/>
      </a:lt1>
      <a:dk2>
        <a:srgbClr val="505151"/>
      </a:dk2>
      <a:lt2>
        <a:srgbClr val="F3F3F4"/>
      </a:lt2>
      <a:accent1>
        <a:srgbClr val="22BDEF"/>
      </a:accent1>
      <a:accent2>
        <a:srgbClr val="979796"/>
      </a:accent2>
      <a:accent3>
        <a:srgbClr val="D2D2D3"/>
      </a:accent3>
      <a:accent4>
        <a:srgbClr val="22BDEF"/>
      </a:accent4>
      <a:accent5>
        <a:srgbClr val="979796"/>
      </a:accent5>
      <a:accent6>
        <a:srgbClr val="D2D2D3"/>
      </a:accent6>
      <a:hlink>
        <a:srgbClr val="22BDEF"/>
      </a:hlink>
      <a:folHlink>
        <a:srgbClr val="979796"/>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00188F"/>
    </a:custClr>
    <a:custClr name="Custom Color 2">
      <a:srgbClr val="00BCF2"/>
    </a:custClr>
    <a:custClr name="Custom Color 3">
      <a:srgbClr val="00D8CC"/>
    </a:custClr>
    <a:custClr name="Custom Color 4">
      <a:srgbClr val="7FBA00"/>
    </a:custClr>
    <a:custClr name="Custom Color 5">
      <a:srgbClr val="BAD80A"/>
    </a:custClr>
    <a:custClr name="Custom Color 6">
      <a:srgbClr val="FFB900"/>
    </a:custClr>
    <a:custClr name="Custom Color 7">
      <a:srgbClr val="FF8C00"/>
    </a:custClr>
    <a:custClr name="Custom Color 8">
      <a:srgbClr val="E81123"/>
    </a:custClr>
    <a:custClr name="Custom Color 9">
      <a:srgbClr val="F472D0"/>
    </a:custClr>
    <a:custClr name="Custom Color 10">
      <a:srgbClr val="9B4F96"/>
    </a:custClr>
  </a:custClrLst>
</a:theme>
</file>

<file path=docProps/app.xml><?xml version="1.0" encoding="utf-8"?>
<Properties xmlns="http://schemas.openxmlformats.org/officeDocument/2006/extended-properties" xmlns:vt="http://schemas.openxmlformats.org/officeDocument/2006/docPropsVTypes">
  <Template/>
  <TotalTime>8454</TotalTime>
  <Words>4154</Words>
  <Application>Microsoft Office PowerPoint</Application>
  <PresentationFormat>On-screen Show (16:9)</PresentationFormat>
  <Paragraphs>441</Paragraphs>
  <Slides>45</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45</vt:i4>
      </vt:variant>
    </vt:vector>
  </HeadingPairs>
  <TitlesOfParts>
    <vt:vector size="57" baseType="lpstr">
      <vt:lpstr>Arial</vt:lpstr>
      <vt:lpstr>Calibri</vt:lpstr>
      <vt:lpstr>Consolas</vt:lpstr>
      <vt:lpstr>Segoe Black</vt:lpstr>
      <vt:lpstr>Segoe UI</vt:lpstr>
      <vt:lpstr>Segoe UI Light</vt:lpstr>
      <vt:lpstr>Segoe WP Black</vt:lpstr>
      <vt:lpstr>Times New Roman</vt:lpstr>
      <vt:lpstr>Wingdings</vt:lpstr>
      <vt:lpstr>Windows Phone blue</vt:lpstr>
      <vt:lpstr>TechEd_2012_Template_16x9 (4)</vt:lpstr>
      <vt:lpstr>1_TechEd_2012_Template_16x9 (4)</vt:lpstr>
      <vt:lpstr>Windows Phone 8 Sensors</vt:lpstr>
      <vt:lpstr>Windows Phone 8 Sensors</vt:lpstr>
      <vt:lpstr>Windows Phone 8 Sensors</vt:lpstr>
      <vt:lpstr>Windows Phone 8 Sensors</vt:lpstr>
      <vt:lpstr>New Windows Phone Runtime Location API</vt:lpstr>
      <vt:lpstr>New Windows Phone Runtime Location API</vt:lpstr>
      <vt:lpstr>Location Sources</vt:lpstr>
      <vt:lpstr>How to Get the Phone’s Current Location</vt:lpstr>
      <vt:lpstr>Position Changed</vt:lpstr>
      <vt:lpstr>Maps APIs on Windows Phone 8</vt:lpstr>
      <vt:lpstr>Map Control</vt:lpstr>
      <vt:lpstr>Built-In Map Tasks</vt:lpstr>
      <vt:lpstr>MapsDownloaderTask and Offline Maps</vt:lpstr>
      <vt:lpstr>Windows Phone 8 Sensors</vt:lpstr>
      <vt:lpstr>Background Location Tracking</vt:lpstr>
      <vt:lpstr>Windows Phone 8 Sensors</vt:lpstr>
      <vt:lpstr>Near Field Communications</vt:lpstr>
      <vt:lpstr>Near Field Communications Options</vt:lpstr>
      <vt:lpstr>App to App communication</vt:lpstr>
      <vt:lpstr>Publishing Messages using NFC</vt:lpstr>
      <vt:lpstr>Send Message When Device Arrives</vt:lpstr>
      <vt:lpstr>Receive String Message</vt:lpstr>
      <vt:lpstr>Receive Byte Message</vt:lpstr>
      <vt:lpstr>NFC socket connection to Bluetooth</vt:lpstr>
      <vt:lpstr>Setting up a StreamSocket using NFC</vt:lpstr>
      <vt:lpstr>Setting up a StreamSocket using NFC</vt:lpstr>
      <vt:lpstr>Using the connection</vt:lpstr>
      <vt:lpstr>Blutooth Options</vt:lpstr>
      <vt:lpstr>Interacting with Remote Devices via Bluetooth</vt:lpstr>
      <vt:lpstr>Windows Phone 8 Sensors</vt:lpstr>
      <vt:lpstr>Windows Phone 8 Sensors</vt:lpstr>
      <vt:lpstr>Windows Phone 8 Sensors</vt:lpstr>
      <vt:lpstr>Speech Synthesis</vt:lpstr>
      <vt:lpstr>Simple Speech</vt:lpstr>
      <vt:lpstr>Speech Synthesis And Language Support</vt:lpstr>
      <vt:lpstr>Voice Commands</vt:lpstr>
      <vt:lpstr>Application Launching using Voice command</vt:lpstr>
      <vt:lpstr>Voice Command Query</vt:lpstr>
      <vt:lpstr>Voice Command Query</vt:lpstr>
      <vt:lpstr>Simple Speech Input</vt:lpstr>
      <vt:lpstr>Recognizing Free Speech</vt:lpstr>
      <vt:lpstr>Simple Speech Recognition</vt:lpstr>
      <vt:lpstr>Speech Recognition And Language Support</vt:lpstr>
      <vt:lpstr>Windows Phone 8 Sensors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dc:creator>
  <cp:lastModifiedBy>Matthias Shapiro</cp:lastModifiedBy>
  <cp:revision>353</cp:revision>
  <dcterms:created xsi:type="dcterms:W3CDTF">2012-05-11T22:32:06Z</dcterms:created>
  <dcterms:modified xsi:type="dcterms:W3CDTF">2012-11-15T02:22:55Z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https://d.docs.live.net/c4562a360bb5ffda/Shared%20Presentations/Matthias%20Presentations/Sensors%20Code/Windows%20Phone%20Sensors%20Public.pptx</vt:lpwstr>
  </property>
</Properties>
</file>